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2" r:id="rId4"/>
    <p:sldId id="257" r:id="rId5"/>
    <p:sldId id="258" r:id="rId6"/>
    <p:sldId id="260" r:id="rId7"/>
    <p:sldId id="273" r:id="rId8"/>
    <p:sldId id="275" r:id="rId9"/>
    <p:sldId id="317" r:id="rId10"/>
    <p:sldId id="261" r:id="rId11"/>
    <p:sldId id="277" r:id="rId12"/>
    <p:sldId id="278" r:id="rId13"/>
    <p:sldId id="313" r:id="rId14"/>
    <p:sldId id="314" r:id="rId15"/>
    <p:sldId id="316" r:id="rId16"/>
    <p:sldId id="315"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136A"/>
    <a:srgbClr val="70309F"/>
    <a:srgbClr val="1D152A"/>
    <a:srgbClr val="110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64657" autoAdjust="0"/>
  </p:normalViewPr>
  <p:slideViewPr>
    <p:cSldViewPr snapToGrid="0">
      <p:cViewPr varScale="1">
        <p:scale>
          <a:sx n="109" d="100"/>
          <a:sy n="109" d="100"/>
        </p:scale>
        <p:origin x="-368" y="-96"/>
      </p:cViewPr>
      <p:guideLst>
        <p:guide orient="horz" pos="4190"/>
        <p:guide pos="3123"/>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4" d="100"/>
          <a:sy n="144" d="100"/>
        </p:scale>
        <p:origin x="-249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E6151-7BC6-4F18-B28D-75F617F46F8D}" type="datetimeFigureOut">
              <a:rPr lang="en-GB" smtClean="0"/>
              <a:t>08/06/18</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248B4-05AC-4B1A-992B-69771E8850E2}" type="slidenum">
              <a:rPr lang="en-GB" smtClean="0"/>
              <a:t>‹#›</a:t>
            </a:fld>
            <a:endParaRPr lang="en-GB"/>
          </a:p>
        </p:txBody>
      </p:sp>
    </p:spTree>
    <p:extLst>
      <p:ext uri="{BB962C8B-B14F-4D97-AF65-F5344CB8AC3E}">
        <p14:creationId xmlns:p14="http://schemas.microsoft.com/office/powerpoint/2010/main" val="202054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talkaboutalcohol.com/fact-or-fi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1</a:t>
            </a:fld>
            <a:endParaRPr lang="en-GB"/>
          </a:p>
        </p:txBody>
      </p:sp>
    </p:spTree>
    <p:extLst>
      <p:ext uri="{BB962C8B-B14F-4D97-AF65-F5344CB8AC3E}">
        <p14:creationId xmlns:p14="http://schemas.microsoft.com/office/powerpoint/2010/main" val="361616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b="1" u="sng" dirty="0"/>
              <a:t>USEFUL FACT: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t>
            </a:r>
            <a:r>
              <a:rPr lang="en-GB" dirty="0" smtClean="0"/>
              <a:t>2016, 56% </a:t>
            </a:r>
            <a:r>
              <a:rPr lang="en-GB" dirty="0"/>
              <a:t>of 11 – </a:t>
            </a:r>
            <a:r>
              <a:rPr lang="en-GB" dirty="0" smtClean="0"/>
              <a:t>15 year-olds </a:t>
            </a:r>
            <a:r>
              <a:rPr lang="en-GB" dirty="0"/>
              <a:t>in the UK hadn’t drunk alcohol – so don’t presume your students are all drinking. Gauge the knowledge and experience of your students only.</a:t>
            </a:r>
          </a:p>
          <a:p>
            <a:r>
              <a:rPr lang="en-GB" dirty="0"/>
              <a:t>Only </a:t>
            </a:r>
            <a:r>
              <a:rPr lang="en-GB" dirty="0" smtClean="0"/>
              <a:t>15% </a:t>
            </a:r>
            <a:r>
              <a:rPr lang="en-GB" dirty="0"/>
              <a:t>of 11 year olds have had a whole drink and </a:t>
            </a:r>
            <a:r>
              <a:rPr lang="en-GB" dirty="0" smtClean="0"/>
              <a:t>6% </a:t>
            </a:r>
            <a:r>
              <a:rPr lang="en-GB" dirty="0"/>
              <a:t>of 11-15year olds drink weekly (&lt;1% of 11 year olds and 10% of 15 year olds)</a:t>
            </a:r>
          </a:p>
          <a:p>
            <a:endParaRPr lang="en-GB" dirty="0"/>
          </a:p>
          <a:p>
            <a:r>
              <a:rPr lang="en-GB" b="1" u="sng" dirty="0"/>
              <a:t>USEFUL TIPS:</a:t>
            </a:r>
          </a:p>
          <a:p>
            <a:r>
              <a:rPr lang="en-GB" dirty="0"/>
              <a:t>Use the completed answer sheet to stimulate further discussions and to encourage students to think beyond the obvious motivations for drinking.</a:t>
            </a:r>
          </a:p>
        </p:txBody>
      </p:sp>
      <p:sp>
        <p:nvSpPr>
          <p:cNvPr id="4" name="Slide Number Placeholder 3"/>
          <p:cNvSpPr>
            <a:spLocks noGrp="1"/>
          </p:cNvSpPr>
          <p:nvPr>
            <p:ph type="sldNum" sz="quarter" idx="10"/>
          </p:nvPr>
        </p:nvSpPr>
        <p:spPr/>
        <p:txBody>
          <a:bodyPr/>
          <a:lstStyle/>
          <a:p>
            <a:fld id="{C08248B4-05AC-4B1A-992B-69771E8850E2}" type="slidenum">
              <a:rPr lang="en-GB" smtClean="0"/>
              <a:t>10</a:t>
            </a:fld>
            <a:endParaRPr lang="en-GB"/>
          </a:p>
        </p:txBody>
      </p:sp>
    </p:spTree>
    <p:extLst>
      <p:ext uri="{BB962C8B-B14F-4D97-AF65-F5344CB8AC3E}">
        <p14:creationId xmlns:p14="http://schemas.microsoft.com/office/powerpoint/2010/main" val="21572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smtClean="0"/>
              <a:t>USEFUL TIPS: </a:t>
            </a:r>
          </a:p>
          <a:p>
            <a:r>
              <a:rPr lang="en-US" smtClean="0"/>
              <a:t>Replace </a:t>
            </a:r>
            <a:r>
              <a:rPr lang="en-US" dirty="0" smtClean="0"/>
              <a:t>the questions on this slide</a:t>
            </a:r>
            <a:r>
              <a:rPr lang="en-US" baseline="0" dirty="0" smtClean="0"/>
              <a:t> with your own questions</a:t>
            </a:r>
            <a:endParaRPr lang="en-US" dirty="0"/>
          </a:p>
        </p:txBody>
      </p:sp>
      <p:sp>
        <p:nvSpPr>
          <p:cNvPr id="4" name="Slide Number Placeholder 3"/>
          <p:cNvSpPr>
            <a:spLocks noGrp="1"/>
          </p:cNvSpPr>
          <p:nvPr>
            <p:ph type="sldNum" sz="quarter" idx="10"/>
          </p:nvPr>
        </p:nvSpPr>
        <p:spPr/>
        <p:txBody>
          <a:bodyPr/>
          <a:lstStyle/>
          <a:p>
            <a:fld id="{C08248B4-05AC-4B1A-992B-69771E8850E2}" type="slidenum">
              <a:rPr lang="en-GB" smtClean="0"/>
              <a:t>11</a:t>
            </a:fld>
            <a:endParaRPr lang="en-GB"/>
          </a:p>
        </p:txBody>
      </p:sp>
    </p:spTree>
    <p:extLst>
      <p:ext uri="{BB962C8B-B14F-4D97-AF65-F5344CB8AC3E}">
        <p14:creationId xmlns:p14="http://schemas.microsoft.com/office/powerpoint/2010/main" val="182187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12</a:t>
            </a:fld>
            <a:endParaRPr lang="en-GB"/>
          </a:p>
        </p:txBody>
      </p:sp>
    </p:spTree>
    <p:extLst>
      <p:ext uri="{BB962C8B-B14F-4D97-AF65-F5344CB8AC3E}">
        <p14:creationId xmlns:p14="http://schemas.microsoft.com/office/powerpoint/2010/main" val="296014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baseline="0" dirty="0" smtClean="0"/>
              <a:t>In turn, take a reason for why people drink or where people drink and place it on the scale of high risk, medium risk or low risk and have a discussion as to why. </a:t>
            </a:r>
          </a:p>
          <a:p>
            <a:endParaRPr lang="en-GB" baseline="0" dirty="0" smtClean="0"/>
          </a:p>
          <a:p>
            <a:endParaRPr lang="en-GB" baseline="0" dirty="0" smtClean="0"/>
          </a:p>
          <a:p>
            <a:endParaRPr lang="en-GB" baseline="0" dirty="0" smtClean="0"/>
          </a:p>
          <a:p>
            <a:r>
              <a:rPr lang="en-GB" baseline="0" dirty="0" smtClean="0"/>
              <a:t>Look at why most under 16s choose not to drink, the reasons why this might be and why both adults and teenagers think far more teenagers are drinking and getting drunk that actually are – This is true about smoking and trying drugs too.</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13</a:t>
            </a:fld>
            <a:endParaRPr lang="en-GB"/>
          </a:p>
        </p:txBody>
      </p:sp>
    </p:spTree>
    <p:extLst>
      <p:ext uri="{BB962C8B-B14F-4D97-AF65-F5344CB8AC3E}">
        <p14:creationId xmlns:p14="http://schemas.microsoft.com/office/powerpoint/2010/main" val="215055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25538"/>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14</a:t>
            </a:fld>
            <a:endParaRPr lang="en-GB"/>
          </a:p>
        </p:txBody>
      </p:sp>
    </p:spTree>
    <p:extLst>
      <p:ext uri="{BB962C8B-B14F-4D97-AF65-F5344CB8AC3E}">
        <p14:creationId xmlns:p14="http://schemas.microsoft.com/office/powerpoint/2010/main" val="131177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16</a:t>
            </a:fld>
            <a:endParaRPr lang="en-GB"/>
          </a:p>
        </p:txBody>
      </p:sp>
    </p:spTree>
    <p:extLst>
      <p:ext uri="{BB962C8B-B14F-4D97-AF65-F5344CB8AC3E}">
        <p14:creationId xmlns:p14="http://schemas.microsoft.com/office/powerpoint/2010/main" val="326258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2</a:t>
            </a:fld>
            <a:endParaRPr lang="en-GB"/>
          </a:p>
        </p:txBody>
      </p:sp>
    </p:spTree>
    <p:extLst>
      <p:ext uri="{BB962C8B-B14F-4D97-AF65-F5344CB8AC3E}">
        <p14:creationId xmlns:p14="http://schemas.microsoft.com/office/powerpoint/2010/main" val="359892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3</a:t>
            </a:fld>
            <a:endParaRPr lang="en-GB"/>
          </a:p>
        </p:txBody>
      </p:sp>
    </p:spTree>
    <p:extLst>
      <p:ext uri="{BB962C8B-B14F-4D97-AF65-F5344CB8AC3E}">
        <p14:creationId xmlns:p14="http://schemas.microsoft.com/office/powerpoint/2010/main" val="39936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4</a:t>
            </a:fld>
            <a:endParaRPr lang="en-GB"/>
          </a:p>
        </p:txBody>
      </p:sp>
    </p:spTree>
    <p:extLst>
      <p:ext uri="{BB962C8B-B14F-4D97-AF65-F5344CB8AC3E}">
        <p14:creationId xmlns:p14="http://schemas.microsoft.com/office/powerpoint/2010/main" val="76139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5</a:t>
            </a:fld>
            <a:endParaRPr lang="en-GB"/>
          </a:p>
        </p:txBody>
      </p:sp>
    </p:spTree>
    <p:extLst>
      <p:ext uri="{BB962C8B-B14F-4D97-AF65-F5344CB8AC3E}">
        <p14:creationId xmlns:p14="http://schemas.microsoft.com/office/powerpoint/2010/main" val="395656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b="1" u="sng" dirty="0"/>
              <a:t>USEFUL FACT:</a:t>
            </a:r>
          </a:p>
          <a:p>
            <a:endParaRPr lang="en-GB" dirty="0"/>
          </a:p>
          <a:p>
            <a:r>
              <a:rPr lang="en-GB" b="1" u="sng" dirty="0"/>
              <a:t>USEFUL TIPS:</a:t>
            </a:r>
          </a:p>
          <a:p>
            <a:r>
              <a:rPr lang="en-GB" dirty="0"/>
              <a:t>Using an ice breaker game and quick fire questions helps to overcome a reluctance to talk about attitudes to drinking.</a:t>
            </a:r>
          </a:p>
          <a:p>
            <a:r>
              <a:rPr lang="en-GB" dirty="0"/>
              <a:t>Almost all of us, even if we don’t drink, are affected by alcohol at some point, what matters is how we use it.</a:t>
            </a:r>
          </a:p>
          <a:p>
            <a:endParaRPr lang="en-GB" dirty="0"/>
          </a:p>
          <a:p>
            <a:r>
              <a:rPr lang="en-GB" dirty="0"/>
              <a:t>Identify what issues students are confused or unsure about and use this information to plan your future lessons.</a:t>
            </a:r>
          </a:p>
          <a:p>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6</a:t>
            </a:fld>
            <a:endParaRPr lang="en-GB"/>
          </a:p>
        </p:txBody>
      </p:sp>
    </p:spTree>
    <p:extLst>
      <p:ext uri="{BB962C8B-B14F-4D97-AF65-F5344CB8AC3E}">
        <p14:creationId xmlns:p14="http://schemas.microsoft.com/office/powerpoint/2010/main" val="142043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USEFUL </a:t>
            </a:r>
            <a:r>
              <a:rPr lang="en-GB" b="1" u="sng" dirty="0" smtClean="0"/>
              <a:t>TIPS: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Replace the questions on this slide</a:t>
            </a:r>
            <a:r>
              <a:rPr lang="en-US" baseline="0" dirty="0" smtClean="0"/>
              <a:t> with your own questions, if needed</a:t>
            </a:r>
            <a:endParaRPr lang="en-GB" b="1" u="sng" dirty="0"/>
          </a:p>
          <a:p>
            <a:r>
              <a:rPr lang="en-GB" dirty="0"/>
              <a:t>Alternative statements could be:</a:t>
            </a:r>
          </a:p>
          <a:p>
            <a:pPr marL="171450" indent="-171450">
              <a:buFont typeface="Arial" panose="020B0604020202020204" pitchFamily="34" charset="0"/>
              <a:buChar char="•"/>
            </a:pPr>
            <a:r>
              <a:rPr lang="en-GB" dirty="0" smtClean="0"/>
              <a:t>different </a:t>
            </a:r>
            <a:r>
              <a:rPr lang="en-GB" dirty="0"/>
              <a:t>types of drinks and the number of units in them</a:t>
            </a:r>
          </a:p>
          <a:p>
            <a:pPr marL="171450" indent="-171450">
              <a:buFont typeface="Arial" panose="020B0604020202020204" pitchFamily="34" charset="0"/>
              <a:buChar char="•"/>
            </a:pPr>
            <a:r>
              <a:rPr lang="en-GB" dirty="0"/>
              <a:t>different laws</a:t>
            </a:r>
          </a:p>
          <a:p>
            <a:pPr>
              <a:spcBef>
                <a:spcPts val="600"/>
              </a:spcBef>
            </a:pPr>
            <a:r>
              <a:rPr lang="en-GB" dirty="0"/>
              <a:t>This allows students to discuss misconceptions and build knowledge in an exploratory way</a:t>
            </a:r>
            <a:r>
              <a:rPr lang="en-GB" dirty="0" smtClean="0"/>
              <a:t>. The learning outcome of the four hoop activity is</a:t>
            </a:r>
            <a:r>
              <a:rPr lang="en-GB" baseline="0" dirty="0" smtClean="0"/>
              <a:t> for students to realise that alcohol is a legal drug and is a depressant – that doesn’t mean it makes you feel depressed but that it slows down your reactions, actions, coordination and functioning. An example of a stimulant is coffee, and example of a pain killer is aspirin or paracetamol, a hallucinogenic would be a magic mushroom.  Alcohol may make you feel more stimulated after one or two drinks, but this is then followed by a low as the alcohol slows you down, they may feel tearful, depressed, angry, sick or sleepy. Some students may say alcohol helps drown your sorrows and so is a pain killer. Drinking for stress or to feel better can lead to dependency and the problems will still be there once the alcohol has worn off. Alcohol is not a hallucinogenic, too much alcohol can make you act out of character and do stupid or dangerous things, some of which you may not even remember, however. </a:t>
            </a:r>
            <a:endParaRPr lang="en-GB" dirty="0"/>
          </a:p>
        </p:txBody>
      </p:sp>
      <p:sp>
        <p:nvSpPr>
          <p:cNvPr id="4" name="Slide Number Placeholder 3"/>
          <p:cNvSpPr>
            <a:spLocks noGrp="1"/>
          </p:cNvSpPr>
          <p:nvPr>
            <p:ph type="sldNum" sz="quarter" idx="10"/>
          </p:nvPr>
        </p:nvSpPr>
        <p:spPr/>
        <p:txBody>
          <a:bodyPr/>
          <a:lstStyle/>
          <a:p>
            <a:fld id="{C08248B4-05AC-4B1A-992B-69771E8850E2}" type="slidenum">
              <a:rPr lang="en-GB" smtClean="0"/>
              <a:t>7</a:t>
            </a:fld>
            <a:endParaRPr lang="en-GB"/>
          </a:p>
        </p:txBody>
      </p:sp>
    </p:spTree>
    <p:extLst>
      <p:ext uri="{BB962C8B-B14F-4D97-AF65-F5344CB8AC3E}">
        <p14:creationId xmlns:p14="http://schemas.microsoft.com/office/powerpoint/2010/main" val="374968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GB" b="1" u="sng" dirty="0"/>
              <a:t>USEFUL TIP: </a:t>
            </a:r>
          </a:p>
          <a:p>
            <a:r>
              <a:rPr lang="en-GB" sz="1200" b="0" i="1" u="none" strike="noStrike" kern="1200" baseline="0" dirty="0">
                <a:solidFill>
                  <a:schemeClr val="tx1"/>
                </a:solidFill>
                <a:latin typeface="+mn-lt"/>
                <a:ea typeface="+mn-ea"/>
                <a:cs typeface="+mn-cs"/>
              </a:rPr>
              <a:t>Read out the statements </a:t>
            </a:r>
            <a:r>
              <a:rPr lang="en-GB" sz="1200" b="0" i="1" u="none" strike="noStrike" kern="1200" baseline="0" dirty="0" smtClean="0">
                <a:solidFill>
                  <a:schemeClr val="tx1"/>
                </a:solidFill>
                <a:latin typeface="+mn-lt"/>
                <a:ea typeface="+mn-ea"/>
                <a:cs typeface="+mn-cs"/>
              </a:rPr>
              <a:t>listed </a:t>
            </a:r>
            <a:r>
              <a:rPr lang="en-GB" sz="1200" b="0" i="1" u="none" strike="noStrike" kern="1200" baseline="0" dirty="0">
                <a:solidFill>
                  <a:schemeClr val="tx1"/>
                </a:solidFill>
                <a:latin typeface="+mn-lt"/>
                <a:ea typeface="+mn-ea"/>
                <a:cs typeface="+mn-cs"/>
              </a:rPr>
              <a:t>one at a time</a:t>
            </a:r>
            <a:r>
              <a:rPr lang="en-GB" sz="1200" b="0" i="1" u="none" strike="noStrike" kern="1200" baseline="0" dirty="0" smtClean="0">
                <a:solidFill>
                  <a:schemeClr val="tx1"/>
                </a:solidFill>
                <a:latin typeface="+mn-lt"/>
                <a:ea typeface="+mn-ea"/>
                <a:cs typeface="+mn-cs"/>
              </a:rPr>
              <a:t>. Some questions should be paused at for feedback such as naming five different types or brands of alcohol and adverts that may have been seen. You will need to tailor the questions according to the age and experience of the children. The questions that give you a little information about the children’s use of alcohol should not be reacted to and the child not questioned, it helps give you an idea of who is drinking/going to parties/ engaging in risker behaviour in a non-judgemental and very quick fire way.</a:t>
            </a:r>
            <a:endParaRPr lang="en-GB" i="1" dirty="0"/>
          </a:p>
          <a:p>
            <a:r>
              <a:rPr lang="en-GB" sz="1200" b="0" i="1" u="none" strike="noStrike" kern="1200" baseline="0" dirty="0" smtClean="0">
                <a:solidFill>
                  <a:schemeClr val="tx1"/>
                </a:solidFill>
                <a:latin typeface="+mn-lt"/>
                <a:ea typeface="+mn-ea"/>
                <a:cs typeface="+mn-cs"/>
              </a:rPr>
              <a:t>For younger children the activity shows they </a:t>
            </a:r>
            <a:r>
              <a:rPr lang="en-GB" sz="1200" b="0" i="1" u="none" strike="noStrike" kern="1200" baseline="0" dirty="0">
                <a:solidFill>
                  <a:schemeClr val="tx1"/>
                </a:solidFill>
                <a:latin typeface="+mn-lt"/>
                <a:ea typeface="+mn-ea"/>
                <a:cs typeface="+mn-cs"/>
              </a:rPr>
              <a:t>are affected </a:t>
            </a:r>
            <a:r>
              <a:rPr lang="en-GB" sz="1200" b="0" i="1" u="none" strike="noStrike" kern="1200" baseline="0" dirty="0" smtClean="0">
                <a:solidFill>
                  <a:schemeClr val="tx1"/>
                </a:solidFill>
                <a:latin typeface="+mn-lt"/>
                <a:ea typeface="+mn-ea"/>
                <a:cs typeface="+mn-cs"/>
              </a:rPr>
              <a:t>by or are aware of it through social lives, society and the media</a:t>
            </a:r>
            <a:endParaRPr lang="en-GB" sz="1200" b="0" i="1" u="none" strike="noStrike" kern="1200" baseline="0" dirty="0">
              <a:solidFill>
                <a:schemeClr val="tx1"/>
              </a:solidFill>
              <a:latin typeface="+mn-lt"/>
              <a:ea typeface="+mn-ea"/>
              <a:cs typeface="+mn-cs"/>
            </a:endParaRP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You </a:t>
            </a:r>
            <a:r>
              <a:rPr lang="en-GB" sz="1200" b="0" i="1" u="none" strike="noStrike" kern="1200" baseline="0" dirty="0">
                <a:solidFill>
                  <a:schemeClr val="tx1"/>
                </a:solidFill>
                <a:latin typeface="+mn-lt"/>
                <a:ea typeface="+mn-ea"/>
                <a:cs typeface="+mn-cs"/>
              </a:rPr>
              <a:t>can adjust the statements according to the age group.</a:t>
            </a: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By </a:t>
            </a:r>
            <a:r>
              <a:rPr lang="en-GB" sz="1200" b="0" i="1" u="none" strike="noStrike" kern="1200" baseline="0" dirty="0">
                <a:solidFill>
                  <a:schemeClr val="tx1"/>
                </a:solidFill>
                <a:latin typeface="+mn-lt"/>
                <a:ea typeface="+mn-ea"/>
                <a:cs typeface="+mn-cs"/>
              </a:rPr>
              <a:t>the end of the statements most students will probably have moved at least once – most more than that.</a:t>
            </a:r>
          </a:p>
          <a:p>
            <a:endParaRPr lang="en-GB" sz="1200" b="0" i="1" u="none" strike="noStrike" kern="1200" baseline="0" dirty="0" smtClean="0">
              <a:solidFill>
                <a:schemeClr val="tx1"/>
              </a:solidFill>
              <a:latin typeface="+mn-lt"/>
              <a:ea typeface="+mn-ea"/>
              <a:cs typeface="+mn-cs"/>
            </a:endParaRP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You’ve seen adverts for alcohol on TV</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 can name 5 different kinds of alcohol </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 can name five different brands of alcohol</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You’ve tried alcohol </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You’ve read seen articles or programmes on binge drinking or drink drive? </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You’ve been to a pub</a:t>
            </a:r>
          </a:p>
          <a:p>
            <a:pPr marL="539750" indent="-452438">
              <a:buFont typeface="Arial"/>
              <a:buChar char="•"/>
            </a:pPr>
            <a:r>
              <a:rPr lang="en-GB" altLang="en-US" sz="1200" dirty="0" smtClean="0">
                <a:solidFill>
                  <a:schemeClr val="tx1">
                    <a:lumMod val="65000"/>
                    <a:lumOff val="35000"/>
                  </a:schemeClr>
                </a:solidFill>
                <a:cs typeface="Arial" panose="020B0604020202020204" pitchFamily="34" charset="0"/>
              </a:rPr>
              <a:t>You’ve been to a party without adults with alcohol available</a:t>
            </a:r>
          </a:p>
          <a:p>
            <a:pPr marL="539750" indent="-452438">
              <a:buFont typeface="Arial"/>
              <a:buChar char="•"/>
            </a:pPr>
            <a:r>
              <a:rPr lang="en-GB" altLang="en-US" sz="1200" dirty="0" smtClean="0">
                <a:solidFill>
                  <a:srgbClr val="595959"/>
                </a:solidFill>
                <a:cs typeface="Arial" panose="020B0604020202020204" pitchFamily="34" charset="0"/>
              </a:rPr>
              <a:t>You know someone whose had a hangover</a:t>
            </a:r>
          </a:p>
          <a:p>
            <a:pPr marL="539750" indent="-452438">
              <a:buFont typeface="Arial"/>
              <a:buChar char="•"/>
            </a:pPr>
            <a:r>
              <a:rPr lang="en-GB" altLang="en-US" sz="1200" dirty="0" smtClean="0">
                <a:solidFill>
                  <a:srgbClr val="595959"/>
                </a:solidFill>
                <a:cs typeface="Arial" panose="020B0604020202020204" pitchFamily="34" charset="0"/>
              </a:rPr>
              <a:t>You’ve seen health adverts on the dangers of drinking too much       </a:t>
            </a:r>
          </a:p>
          <a:p>
            <a:pPr marL="539750" indent="-452438">
              <a:buFont typeface="Arial"/>
              <a:buChar char="•"/>
            </a:pPr>
            <a:r>
              <a:rPr lang="en-GB" altLang="en-US" sz="1200" dirty="0" smtClean="0">
                <a:solidFill>
                  <a:srgbClr val="595959"/>
                </a:solidFill>
                <a:cs typeface="Arial" panose="020B0604020202020204" pitchFamily="34" charset="0"/>
              </a:rPr>
              <a:t>You’ve had some alcohol during the last week</a:t>
            </a:r>
          </a:p>
          <a:p>
            <a:pPr marL="539750" indent="-452438">
              <a:buFont typeface="Arial"/>
              <a:buChar char="•"/>
            </a:pPr>
            <a:r>
              <a:rPr lang="en-GB" altLang="en-US" sz="1200" dirty="0" smtClean="0">
                <a:solidFill>
                  <a:srgbClr val="595959"/>
                </a:solidFill>
                <a:cs typeface="Arial" panose="020B0604020202020204" pitchFamily="34" charset="0"/>
              </a:rPr>
              <a:t>You know someone whose been drunk in the last month</a:t>
            </a: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Ask them what they think this game demonstrates</a:t>
            </a:r>
            <a:r>
              <a:rPr lang="en-GB" sz="1200" b="0" i="1" u="none" strike="noStrike" kern="1200" baseline="0" dirty="0" smtClean="0">
                <a:solidFill>
                  <a:schemeClr val="tx1"/>
                </a:solidFill>
                <a:latin typeface="+mn-lt"/>
                <a:ea typeface="+mn-ea"/>
                <a:cs typeface="+mn-cs"/>
              </a:rPr>
              <a:t>. That whether you drink or not alcohol is all around us in society so it’s important for us to understand it’s impact and effects whether we choose to drink or not</a:t>
            </a:r>
            <a:endParaRPr lang="en-GB" b="0" i="1" dirty="0"/>
          </a:p>
        </p:txBody>
      </p:sp>
      <p:sp>
        <p:nvSpPr>
          <p:cNvPr id="4" name="Slide Number Placeholder 3"/>
          <p:cNvSpPr>
            <a:spLocks noGrp="1"/>
          </p:cNvSpPr>
          <p:nvPr>
            <p:ph type="sldNum" sz="quarter" idx="10"/>
          </p:nvPr>
        </p:nvSpPr>
        <p:spPr/>
        <p:txBody>
          <a:bodyPr/>
          <a:lstStyle/>
          <a:p>
            <a:fld id="{C08248B4-05AC-4B1A-992B-69771E8850E2}" type="slidenum">
              <a:rPr lang="en-GB" smtClean="0"/>
              <a:t>8</a:t>
            </a:fld>
            <a:endParaRPr lang="en-GB"/>
          </a:p>
        </p:txBody>
      </p:sp>
    </p:spTree>
    <p:extLst>
      <p:ext uri="{BB962C8B-B14F-4D97-AF65-F5344CB8AC3E}">
        <p14:creationId xmlns:p14="http://schemas.microsoft.com/office/powerpoint/2010/main" val="135466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t>USEFUL TIPS: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you prefer and have access to the internet in class you can ask students to spend some time on the fact or fiction activity of the </a:t>
            </a:r>
            <a:r>
              <a:rPr lang="en-GB" sz="1200" kern="1200" dirty="0" err="1" smtClean="0">
                <a:solidFill>
                  <a:schemeClr val="tx1"/>
                </a:solidFill>
                <a:effectLst/>
                <a:latin typeface="+mn-lt"/>
                <a:ea typeface="+mn-ea"/>
                <a:cs typeface="+mn-cs"/>
              </a:rPr>
              <a:t>talkaboutalcohol.com</a:t>
            </a:r>
            <a:r>
              <a:rPr lang="en-GB" sz="1200" kern="1200" dirty="0" smtClean="0">
                <a:solidFill>
                  <a:schemeClr val="tx1"/>
                </a:solidFill>
                <a:effectLst/>
                <a:latin typeface="+mn-lt"/>
                <a:ea typeface="+mn-ea"/>
                <a:cs typeface="+mn-cs"/>
              </a:rPr>
              <a:t> on line learning zone, (accessed via the Challenge zone) Ask them to write down their scores and to feed back on the answers they got right or wrong. This can then help you plan other lessons and activities. </a:t>
            </a:r>
            <a:r>
              <a:rPr lang="en-GB" sz="1200" u="sng" kern="1200" dirty="0" smtClean="0">
                <a:solidFill>
                  <a:schemeClr val="tx1"/>
                </a:solidFill>
                <a:effectLst/>
                <a:latin typeface="+mn-lt"/>
                <a:ea typeface="+mn-ea"/>
                <a:cs typeface="+mn-cs"/>
                <a:hlinkClick r:id="rId3"/>
              </a:rPr>
              <a:t>http://www.talkaboutalcohol.com/fact-or-fiction/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8248B4-05AC-4B1A-992B-69771E8850E2}" type="slidenum">
              <a:rPr lang="en-GB" smtClean="0"/>
              <a:t>9</a:t>
            </a:fld>
            <a:endParaRPr lang="en-GB"/>
          </a:p>
        </p:txBody>
      </p:sp>
    </p:spTree>
    <p:extLst>
      <p:ext uri="{BB962C8B-B14F-4D97-AF65-F5344CB8AC3E}">
        <p14:creationId xmlns:p14="http://schemas.microsoft.com/office/powerpoint/2010/main" val="282600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C955-BD79-49EF-A62E-D2ADD08A1D80}"/>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7AF9AFB-440E-42EB-9314-D11276C02650}"/>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15E7086-2D57-4D75-9B4E-847AA4404A34}"/>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11697DC0-07C0-446B-9A2A-9B156CCE8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D90CAB8-0870-4FCA-9C40-DE265FBFDB70}"/>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61816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CDBF-1751-4AAF-AEAD-56880F2691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6850BEB-1F63-4303-A0EB-91DFDA18D7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3E726E-D08C-4B08-A5FF-4BC04C9E23D9}"/>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D61A4F60-89D5-4D09-8F2C-24963AD20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C7FAE3B-318E-44A3-A450-83EACF3295B1}"/>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45253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8600E8-6105-49C0-A7DB-2C6D0D4475F7}"/>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E6D8CE9-FE7B-4DC9-9C93-586E3E359185}"/>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A5F6D7A-1383-4FCB-BF00-9369EF8B7922}"/>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35F91AEB-3303-49C9-BF18-75C21E303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A1AF1E-4D6A-47D7-8E11-64700B4B239D}"/>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296463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55BB3-6F0A-4C4D-B7B1-421C34FC99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779C810-86D8-4796-A2F2-6463CECEE6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9782D2-BDB5-4E57-A725-FA523560F60A}"/>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A4196BA3-0ACB-4775-A199-CEB3C06B3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59568A-3B0D-4710-88B5-6AC3C3DF86F7}"/>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39539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40F5E-736A-4FF9-AB4B-3B60DBD448AA}"/>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9486552-8E87-45E5-AF06-AEA8323D608D}"/>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7C861B8-70CC-4FDE-9F76-0C85F6317433}"/>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174486D9-9A7C-47AA-9C46-3A8EA2AB8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7DC52A-7461-4EE6-93A2-9B34933AA666}"/>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72762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FEC91-F61A-4DBB-9D30-3E5D833CF8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D8BD065-15FB-4622-8607-E4A9815EE3E3}"/>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2F249F7-0595-4D4B-9DB6-B47E573672DD}"/>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CA67EE7-EAD3-419D-9018-E17E40E35BAB}"/>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6" name="Footer Placeholder 5">
            <a:extLst>
              <a:ext uri="{FF2B5EF4-FFF2-40B4-BE49-F238E27FC236}">
                <a16:creationId xmlns:a16="http://schemas.microsoft.com/office/drawing/2014/main" xmlns="" id="{72FFAD85-3583-4D86-8F6D-739D69EA41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966CADB-9B28-4728-9403-A0D0EFAF2D0F}"/>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61833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B4E43-DA2D-4232-9DA1-B6E29DE71495}"/>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C0F1EC-64CC-487D-B314-6E4931101095}"/>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2F29DB3-7EE8-469F-A8C6-AEB34277E19C}"/>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FE5FE54-57C8-4852-9C9E-D51358329060}"/>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A56EF46-5619-4738-A2FB-155DC1C6EE9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CDB9049-B9D0-4C9A-807F-F0D8DA37564B}"/>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8" name="Footer Placeholder 7">
            <a:extLst>
              <a:ext uri="{FF2B5EF4-FFF2-40B4-BE49-F238E27FC236}">
                <a16:creationId xmlns:a16="http://schemas.microsoft.com/office/drawing/2014/main" xmlns="" id="{AE467345-01FA-4FFC-9E7C-71A17E1244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4708D213-AC1D-43D0-B6D5-AA4EE2457342}"/>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293535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DC7C8-5867-4155-A6EC-1E8EB172A2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92A0D24-C285-4380-AE23-C42A274B5812}"/>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4" name="Footer Placeholder 3">
            <a:extLst>
              <a:ext uri="{FF2B5EF4-FFF2-40B4-BE49-F238E27FC236}">
                <a16:creationId xmlns:a16="http://schemas.microsoft.com/office/drawing/2014/main" xmlns="" id="{388C3153-0444-4732-92C5-891FC59C48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63B20A6-62DA-4936-B495-5403146846FF}"/>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307526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73F005E-E8ED-4FB4-A3BC-89241A70ED80}"/>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3" name="Footer Placeholder 2">
            <a:extLst>
              <a:ext uri="{FF2B5EF4-FFF2-40B4-BE49-F238E27FC236}">
                <a16:creationId xmlns:a16="http://schemas.microsoft.com/office/drawing/2014/main" xmlns="" id="{95565629-9F15-47CC-ADB0-4FF4A54F7A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0AD7B27-BB01-4014-AD51-9A5EC1708FD2}"/>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47067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E728B-C57B-4185-9192-36A74F15D0DC}"/>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2DCB71F-09E9-4D3C-8176-B7070A7198A0}"/>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ED5180-1279-43E1-9186-2F4EBD63BA74}"/>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B85C0C2-A821-41DD-A3BD-DDDDEF58C0E6}"/>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6" name="Footer Placeholder 5">
            <a:extLst>
              <a:ext uri="{FF2B5EF4-FFF2-40B4-BE49-F238E27FC236}">
                <a16:creationId xmlns:a16="http://schemas.microsoft.com/office/drawing/2014/main" xmlns="" id="{E7567205-E5B8-49FF-BF20-D67D699CDE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285F1DB-7BD5-4F04-A26C-F8D0B5F28DA1}"/>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4153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7B72A-60DD-438D-B059-FF293A901DF4}"/>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3278603-8C1B-4FC2-BC7C-79CF6DF714B3}"/>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83A64F8-60BD-4FE4-98AF-E5BB1809AB41}"/>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DDAB11-BD68-4700-872B-58BED4511E3E}"/>
              </a:ext>
            </a:extLst>
          </p:cNvPr>
          <p:cNvSpPr>
            <a:spLocks noGrp="1"/>
          </p:cNvSpPr>
          <p:nvPr>
            <p:ph type="dt" sz="half" idx="10"/>
          </p:nvPr>
        </p:nvSpPr>
        <p:spPr/>
        <p:txBody>
          <a:bodyPr/>
          <a:lstStyle/>
          <a:p>
            <a:fld id="{0C710C08-8715-4EDE-BD6F-C9C0A34F5BF4}" type="datetimeFigureOut">
              <a:rPr lang="en-GB" smtClean="0"/>
              <a:t>08/06/18</a:t>
            </a:fld>
            <a:endParaRPr lang="en-GB"/>
          </a:p>
        </p:txBody>
      </p:sp>
      <p:sp>
        <p:nvSpPr>
          <p:cNvPr id="6" name="Footer Placeholder 5">
            <a:extLst>
              <a:ext uri="{FF2B5EF4-FFF2-40B4-BE49-F238E27FC236}">
                <a16:creationId xmlns:a16="http://schemas.microsoft.com/office/drawing/2014/main" xmlns="" id="{8B7C5573-13F9-4953-B165-180822657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F9C4E4E-4F71-4B57-AA7C-EA5EF1DC9316}"/>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3489158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B2D8E8-8D31-4586-86F1-6F1259191C4D}"/>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30BE944-48A8-4580-A988-31E46EA73D6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455AF39-10C8-4B95-84DC-DBD7453C07CA}"/>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10C08-8715-4EDE-BD6F-C9C0A34F5BF4}" type="datetimeFigureOut">
              <a:rPr lang="en-GB" smtClean="0"/>
              <a:t>08/06/18</a:t>
            </a:fld>
            <a:endParaRPr lang="en-GB"/>
          </a:p>
        </p:txBody>
      </p:sp>
      <p:sp>
        <p:nvSpPr>
          <p:cNvPr id="5" name="Footer Placeholder 4">
            <a:extLst>
              <a:ext uri="{FF2B5EF4-FFF2-40B4-BE49-F238E27FC236}">
                <a16:creationId xmlns:a16="http://schemas.microsoft.com/office/drawing/2014/main" xmlns="" id="{EA2E0D9B-79CE-44F4-94ED-5C2C7D6C4CE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081FBAA-E1CA-481C-82DC-7DA964229A5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2649-071B-4139-ABAF-064CFAD34D7A}" type="slidenum">
              <a:rPr lang="en-GB" smtClean="0"/>
              <a:t>‹#›</a:t>
            </a:fld>
            <a:endParaRPr lang="en-GB"/>
          </a:p>
        </p:txBody>
      </p:sp>
    </p:spTree>
    <p:extLst>
      <p:ext uri="{BB962C8B-B14F-4D97-AF65-F5344CB8AC3E}">
        <p14:creationId xmlns:p14="http://schemas.microsoft.com/office/powerpoint/2010/main" val="285339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jpg"/><Relationship Id="rId5" Type="http://schemas.openxmlformats.org/officeDocument/2006/relationships/image" Target="../media/image1.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http://www.talkaboutalcohol.com/fact-or-fiction/"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5" Type="http://schemas.openxmlformats.org/officeDocument/2006/relationships/image" Target="../media/image1.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talkaboutalcohol.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4" y="0"/>
            <a:ext cx="9917034" cy="5610794"/>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2136A"/>
              </a:solidFill>
            </a:endParaRPr>
          </a:p>
        </p:txBody>
      </p:sp>
      <p:sp>
        <p:nvSpPr>
          <p:cNvPr id="2" name="Title 1">
            <a:extLst>
              <a:ext uri="{FF2B5EF4-FFF2-40B4-BE49-F238E27FC236}">
                <a16:creationId xmlns:a16="http://schemas.microsoft.com/office/drawing/2014/main" xmlns="" id="{41022AC2-FB7C-46E2-8151-9A5F271963A5}"/>
              </a:ext>
            </a:extLst>
          </p:cNvPr>
          <p:cNvSpPr>
            <a:spLocks noGrp="1"/>
          </p:cNvSpPr>
          <p:nvPr>
            <p:ph type="ctrTitle"/>
          </p:nvPr>
        </p:nvSpPr>
        <p:spPr>
          <a:xfrm>
            <a:off x="1238249" y="1122363"/>
            <a:ext cx="8000101" cy="2387600"/>
          </a:xfrm>
        </p:spPr>
        <p:txBody>
          <a:bodyPr>
            <a:normAutofit/>
          </a:bodyPr>
          <a:lstStyle/>
          <a:p>
            <a:r>
              <a:rPr lang="en-GB" sz="5400" b="1" dirty="0">
                <a:solidFill>
                  <a:srgbClr val="FFFFFF"/>
                </a:solidFill>
                <a:latin typeface="+mn-lt"/>
              </a:rPr>
              <a:t>LESSON 1 </a:t>
            </a:r>
            <a:br>
              <a:rPr lang="en-GB" sz="5400" b="1" dirty="0">
                <a:solidFill>
                  <a:srgbClr val="FFFFFF"/>
                </a:solidFill>
                <a:latin typeface="+mn-lt"/>
              </a:rPr>
            </a:br>
            <a:r>
              <a:rPr lang="en-GB" sz="5400" b="1" dirty="0">
                <a:solidFill>
                  <a:srgbClr val="FFFFFF"/>
                </a:solidFill>
                <a:latin typeface="+mn-lt"/>
              </a:rPr>
              <a:t>ASSESSING KNOWLEDGE </a:t>
            </a:r>
            <a:r>
              <a:rPr lang="en-GB" sz="5400" dirty="0">
                <a:latin typeface="+mn-lt"/>
              </a:rPr>
              <a:t/>
            </a:r>
            <a:br>
              <a:rPr lang="en-GB" sz="5400" dirty="0">
                <a:latin typeface="+mn-lt"/>
              </a:rPr>
            </a:br>
            <a:r>
              <a:rPr lang="en-GB" sz="5400" dirty="0">
                <a:latin typeface="+mn-lt"/>
              </a:rPr>
              <a:t> </a:t>
            </a:r>
            <a:endParaRPr lang="en-GB" sz="4400" dirty="0">
              <a:latin typeface="+mn-lt"/>
            </a:endParaRPr>
          </a:p>
        </p:txBody>
      </p:sp>
      <p:sp>
        <p:nvSpPr>
          <p:cNvPr id="3" name="Subtitle 2">
            <a:extLst>
              <a:ext uri="{FF2B5EF4-FFF2-40B4-BE49-F238E27FC236}">
                <a16:creationId xmlns:a16="http://schemas.microsoft.com/office/drawing/2014/main" xmlns="" id="{749E58C4-1A2B-4D16-9AA1-281C3089E272}"/>
              </a:ext>
            </a:extLst>
          </p:cNvPr>
          <p:cNvSpPr>
            <a:spLocks noGrp="1"/>
          </p:cNvSpPr>
          <p:nvPr>
            <p:ph type="subTitle" idx="1"/>
          </p:nvPr>
        </p:nvSpPr>
        <p:spPr>
          <a:xfrm>
            <a:off x="1238250" y="2984416"/>
            <a:ext cx="7429500" cy="1655762"/>
          </a:xfrm>
        </p:spPr>
        <p:txBody>
          <a:bodyPr/>
          <a:lstStyle/>
          <a:p>
            <a:r>
              <a:rPr lang="en-GB" sz="4400" b="1" dirty="0" smtClean="0">
                <a:solidFill>
                  <a:schemeClr val="bg1"/>
                </a:solidFill>
                <a:ea typeface="+mj-ea"/>
                <a:cs typeface="+mj-cs"/>
              </a:rPr>
              <a:t>How much do you know about alcohol?</a:t>
            </a:r>
            <a:endParaRPr lang="en-GB" b="1" dirty="0">
              <a:solidFill>
                <a:schemeClr val="bg1"/>
              </a:solidFill>
            </a:endParaRPr>
          </a:p>
        </p:txBody>
      </p:sp>
      <p:pic>
        <p:nvPicPr>
          <p:cNvPr id="10" name="Picture 9"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2037581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334D0-3FD9-46E9-8DAE-FA96FA95B8E9}"/>
              </a:ext>
            </a:extLst>
          </p:cNvPr>
          <p:cNvSpPr>
            <a:spLocks noGrp="1"/>
          </p:cNvSpPr>
          <p:nvPr>
            <p:ph type="title"/>
          </p:nvPr>
        </p:nvSpPr>
        <p:spPr>
          <a:xfrm>
            <a:off x="531204" y="352011"/>
            <a:ext cx="8881691" cy="824728"/>
          </a:xfrm>
        </p:spPr>
        <p:txBody>
          <a:bodyPr>
            <a:noAutofit/>
          </a:bodyPr>
          <a:lstStyle/>
          <a:p>
            <a:pPr marL="0" indent="0" algn="ctr">
              <a:lnSpc>
                <a:spcPct val="107000"/>
              </a:lnSpc>
              <a:spcAft>
                <a:spcPts val="800"/>
              </a:spcAft>
            </a:pPr>
            <a:r>
              <a:rPr lang="en-GB" sz="3600" b="1" dirty="0" smtClean="0">
                <a:solidFill>
                  <a:srgbClr val="70309F"/>
                </a:solidFill>
                <a:latin typeface="Calibri"/>
                <a:ea typeface="Calibri" panose="020F0502020204030204" pitchFamily="34" charset="0"/>
                <a:cs typeface="Calibri"/>
              </a:rPr>
              <a:t>ACTIVITY </a:t>
            </a:r>
            <a:r>
              <a:rPr lang="en-GB" sz="3600" b="1" dirty="0">
                <a:solidFill>
                  <a:srgbClr val="70309F"/>
                </a:solidFill>
                <a:latin typeface="Calibri"/>
                <a:ea typeface="Calibri" panose="020F0502020204030204" pitchFamily="34" charset="0"/>
                <a:cs typeface="Calibri"/>
              </a:rPr>
              <a:t>1</a:t>
            </a:r>
            <a:endPar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7" name="Picture 6"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2429545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3055" y="270418"/>
            <a:ext cx="2897989" cy="646331"/>
          </a:xfrm>
          <a:prstGeom prst="rect">
            <a:avLst/>
          </a:prstGeom>
        </p:spPr>
        <p:txBody>
          <a:bodyPr wrap="square">
            <a:spAutoFit/>
          </a:bodyPr>
          <a:lstStyle/>
          <a:p>
            <a:pPr algn="ctr"/>
            <a:r>
              <a:rPr lang="en-GB" sz="3600" b="1" dirty="0">
                <a:solidFill>
                  <a:srgbClr val="70309F"/>
                </a:solidFill>
                <a:ea typeface="Calibri" panose="020F0502020204030204" pitchFamily="34" charset="0"/>
                <a:cs typeface="Calibri"/>
              </a:rPr>
              <a:t>ACTIVITY </a:t>
            </a:r>
            <a:r>
              <a:rPr lang="en-GB" sz="3600" b="1" dirty="0" smtClean="0">
                <a:solidFill>
                  <a:srgbClr val="70309F"/>
                </a:solidFill>
                <a:ea typeface="Calibri" panose="020F0502020204030204" pitchFamily="34" charset="0"/>
                <a:cs typeface="Calibri"/>
              </a:rPr>
              <a:t>1a</a:t>
            </a:r>
            <a:endParaRPr lang="en-US" sz="3600" dirty="0"/>
          </a:p>
        </p:txBody>
      </p:sp>
      <p:sp>
        <p:nvSpPr>
          <p:cNvPr id="8" name="TextBox 7"/>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9" name="Picture 8"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1237507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7D334D0-3FD9-46E9-8DAE-FA96FA95B8E9}"/>
              </a:ext>
            </a:extLst>
          </p:cNvPr>
          <p:cNvSpPr txBox="1">
            <a:spLocks/>
          </p:cNvSpPr>
          <p:nvPr/>
        </p:nvSpPr>
        <p:spPr>
          <a:xfrm>
            <a:off x="531204" y="352011"/>
            <a:ext cx="8881691" cy="12700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sz="3600" b="1" dirty="0" smtClean="0">
                <a:solidFill>
                  <a:srgbClr val="70309F"/>
                </a:solidFill>
                <a:latin typeface="Calibri"/>
                <a:ea typeface="Calibri" panose="020F0502020204030204" pitchFamily="34" charset="0"/>
                <a:cs typeface="Calibri"/>
              </a:rPr>
              <a:t>ACTIVITY </a:t>
            </a:r>
            <a:r>
              <a:rPr lang="en-GB" sz="3600" b="1" dirty="0" smtClean="0">
                <a:solidFill>
                  <a:srgbClr val="70309F"/>
                </a:solidFill>
                <a:latin typeface="Calibri"/>
                <a:ea typeface="Calibri" panose="020F0502020204030204" pitchFamily="34" charset="0"/>
                <a:cs typeface="Calibri"/>
              </a:rPr>
              <a:t>1b</a:t>
            </a:r>
            <a:r>
              <a:rPr lang="en-GB" b="1" dirty="0" smtClean="0">
                <a:solidFill>
                  <a:srgbClr val="70309F"/>
                </a:solidFill>
                <a:latin typeface="Calibri"/>
                <a:ea typeface="Calibri" panose="020F0502020204030204" pitchFamily="34" charset="0"/>
                <a:cs typeface="Calibri"/>
              </a:rPr>
              <a:t/>
            </a:r>
            <a:br>
              <a:rPr lang="en-GB" b="1" dirty="0" smtClean="0">
                <a:solidFill>
                  <a:srgbClr val="70309F"/>
                </a:solidFill>
                <a:latin typeface="Calibri"/>
                <a:ea typeface="Calibri" panose="020F0502020204030204" pitchFamily="34" charset="0"/>
                <a:cs typeface="Calibri"/>
              </a:rPr>
            </a:br>
            <a:endPar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7" name="Picture 6"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3682349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17D334D0-3FD9-46E9-8DAE-FA96FA95B8E9}"/>
              </a:ext>
            </a:extLst>
          </p:cNvPr>
          <p:cNvSpPr txBox="1">
            <a:spLocks/>
          </p:cNvSpPr>
          <p:nvPr/>
        </p:nvSpPr>
        <p:spPr>
          <a:xfrm>
            <a:off x="531204" y="352011"/>
            <a:ext cx="8881691" cy="12700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b="1" dirty="0" smtClean="0">
                <a:solidFill>
                  <a:srgbClr val="70309F"/>
                </a:solidFill>
                <a:latin typeface="Calibri"/>
                <a:ea typeface="Calibri" panose="020F0502020204030204" pitchFamily="34" charset="0"/>
                <a:cs typeface="Calibri"/>
              </a:rPr>
              <a:t>ACTIVITY </a:t>
            </a:r>
            <a:r>
              <a:rPr lang="en-GB" b="1" dirty="0" smtClean="0">
                <a:solidFill>
                  <a:srgbClr val="70309F"/>
                </a:solidFill>
                <a:latin typeface="Calibri"/>
                <a:ea typeface="Calibri" panose="020F0502020204030204" pitchFamily="34" charset="0"/>
                <a:cs typeface="Calibri"/>
              </a:rPr>
              <a:t>1c</a:t>
            </a:r>
            <a:r>
              <a:rPr lang="en-GB" b="1" dirty="0" smtClean="0">
                <a:solidFill>
                  <a:srgbClr val="70309F"/>
                </a:solidFill>
                <a:latin typeface="Calibri"/>
                <a:ea typeface="Calibri" panose="020F0502020204030204" pitchFamily="34" charset="0"/>
                <a:cs typeface="Calibri"/>
              </a:rPr>
              <a:t/>
            </a:r>
            <a:br>
              <a:rPr lang="en-GB" b="1" dirty="0" smtClean="0">
                <a:solidFill>
                  <a:srgbClr val="70309F"/>
                </a:solidFill>
                <a:latin typeface="Calibri"/>
                <a:ea typeface="Calibri" panose="020F0502020204030204" pitchFamily="34" charset="0"/>
                <a:cs typeface="Calibri"/>
              </a:rPr>
            </a:br>
            <a:endPar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18" name="Picture 17"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1783154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DB2C4-CD67-4C39-A949-24A37922EDDE}"/>
              </a:ext>
            </a:extLst>
          </p:cNvPr>
          <p:cNvSpPr>
            <a:spLocks noGrp="1"/>
          </p:cNvSpPr>
          <p:nvPr>
            <p:ph type="title"/>
          </p:nvPr>
        </p:nvSpPr>
        <p:spPr>
          <a:xfrm>
            <a:off x="700087" y="487197"/>
            <a:ext cx="8543925" cy="613470"/>
          </a:xfrm>
        </p:spPr>
        <p:txBody>
          <a:bodyPr>
            <a:normAutofit/>
          </a:bodyPr>
          <a:lstStyle/>
          <a:p>
            <a:pPr algn="ctr"/>
            <a:r>
              <a:rPr lang="en-GB" sz="3600" b="1" dirty="0">
                <a:solidFill>
                  <a:srgbClr val="70309F"/>
                </a:solidFill>
                <a:latin typeface="Calibri" panose="020F0502020204030204" pitchFamily="34" charset="0"/>
                <a:cs typeface="Times New Roman" panose="02020603050405020304" pitchFamily="18" charset="0"/>
              </a:rPr>
              <a:t>WHAT CAN YOU REMEMBER?</a:t>
            </a:r>
            <a:endParaRPr lang="en-GB" sz="3600" dirty="0">
              <a:solidFill>
                <a:srgbClr val="70309F"/>
              </a:solidFill>
            </a:endParaRPr>
          </a:p>
        </p:txBody>
      </p:sp>
      <p:sp>
        <p:nvSpPr>
          <p:cNvPr id="6" name="TextBox 5"/>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7" name="Picture 6"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1741533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C60D3-24A2-4ECB-B683-158F1DE5365F}"/>
              </a:ext>
            </a:extLst>
          </p:cNvPr>
          <p:cNvSpPr>
            <a:spLocks noGrp="1"/>
          </p:cNvSpPr>
          <p:nvPr>
            <p:ph type="title"/>
          </p:nvPr>
        </p:nvSpPr>
        <p:spPr>
          <a:xfrm>
            <a:off x="700087" y="502711"/>
            <a:ext cx="8543925" cy="619124"/>
          </a:xfrm>
        </p:spPr>
        <p:txBody>
          <a:bodyPr>
            <a:normAutofit/>
          </a:bodyPr>
          <a:lstStyle/>
          <a:p>
            <a:pPr algn="ctr"/>
            <a:r>
              <a:rPr lang="en-GB" sz="3600" b="1" dirty="0">
                <a:solidFill>
                  <a:srgbClr val="70309F"/>
                </a:solidFill>
                <a:latin typeface="+mn-lt"/>
              </a:rPr>
              <a:t>WHAT HAVE WE COVERED TODAY? </a:t>
            </a:r>
          </a:p>
        </p:txBody>
      </p:sp>
      <p:sp>
        <p:nvSpPr>
          <p:cNvPr id="6" name="TextBox 5"/>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7" name="Picture 6" descr="TAAlogo.jpg"/>
          <p:cNvPicPr>
            <a:picLocks noChangeAspect="1"/>
          </p:cNvPicPr>
          <p:nvPr/>
        </p:nvPicPr>
        <p:blipFill rotWithShape="1">
          <a:blip r:embed="rId3">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with-strapline-s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4264637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580C7-31B2-4953-B6CA-962BAA500C4F}"/>
              </a:ext>
            </a:extLst>
          </p:cNvPr>
          <p:cNvSpPr>
            <a:spLocks noGrp="1"/>
          </p:cNvSpPr>
          <p:nvPr>
            <p:ph type="title"/>
          </p:nvPr>
        </p:nvSpPr>
        <p:spPr>
          <a:xfrm>
            <a:off x="700087" y="492126"/>
            <a:ext cx="8543925" cy="619123"/>
          </a:xfrm>
        </p:spPr>
        <p:txBody>
          <a:bodyPr>
            <a:normAutofit/>
          </a:bodyPr>
          <a:lstStyle/>
          <a:p>
            <a:pPr algn="ctr"/>
            <a:r>
              <a:rPr lang="en-GB" sz="3600" b="1" dirty="0">
                <a:solidFill>
                  <a:srgbClr val="70309F"/>
                </a:solidFill>
                <a:latin typeface="Calibri" panose="020F0502020204030204" pitchFamily="34" charset="0"/>
                <a:ea typeface="Calibri" panose="020F0502020204030204" pitchFamily="34" charset="0"/>
                <a:cs typeface="Times New Roman" panose="02020603050405020304" pitchFamily="18" charset="0"/>
              </a:rPr>
              <a:t>HOMEWORK</a:t>
            </a:r>
            <a:endParaRPr lang="en-GB" sz="3600" dirty="0">
              <a:solidFill>
                <a:srgbClr val="70309F"/>
              </a:solidFill>
            </a:endParaRPr>
          </a:p>
        </p:txBody>
      </p:sp>
      <p:sp>
        <p:nvSpPr>
          <p:cNvPr id="7" name="TextBox 6"/>
          <p:cNvSpPr txBox="1"/>
          <p:nvPr/>
        </p:nvSpPr>
        <p:spPr>
          <a:xfrm>
            <a:off x="1470770" y="2027254"/>
            <a:ext cx="6973986" cy="954107"/>
          </a:xfrm>
          <a:prstGeom prst="rect">
            <a:avLst/>
          </a:prstGeom>
          <a:noFill/>
          <a:ln w="38100" cmpd="sng">
            <a:solidFill>
              <a:schemeClr val="accent2"/>
            </a:solidFill>
          </a:ln>
        </p:spPr>
        <p:txBody>
          <a:bodyPr wrap="square" rtlCol="0">
            <a:spAutoFit/>
          </a:bodyPr>
          <a:lstStyle/>
          <a:p>
            <a:pPr algn="ctr"/>
            <a:r>
              <a:rPr lang="en-US" sz="2800" dirty="0" smtClean="0"/>
              <a:t>Example only – </a:t>
            </a:r>
          </a:p>
          <a:p>
            <a:pPr algn="ctr"/>
            <a:r>
              <a:rPr lang="en-US" sz="2800" dirty="0" smtClean="0"/>
              <a:t>content removed</a:t>
            </a:r>
            <a:endParaRPr lang="en-US" sz="2800" dirty="0"/>
          </a:p>
        </p:txBody>
      </p:sp>
      <p:pic>
        <p:nvPicPr>
          <p:cNvPr id="8" name="Picture 7"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140683" y="57586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with-strapline-s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455" y="5783748"/>
            <a:ext cx="1512802" cy="857254"/>
          </a:xfrm>
          <a:prstGeom prst="rect">
            <a:avLst/>
          </a:prstGeom>
        </p:spPr>
      </p:pic>
    </p:spTree>
    <p:custDataLst>
      <p:tags r:id="rId1"/>
    </p:custDataLst>
    <p:extLst>
      <p:ext uri="{BB962C8B-B14F-4D97-AF65-F5344CB8AC3E}">
        <p14:creationId xmlns:p14="http://schemas.microsoft.com/office/powerpoint/2010/main" val="3900493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5A83C-2E36-4181-A611-9FF3460BAF3F}"/>
              </a:ext>
            </a:extLst>
          </p:cNvPr>
          <p:cNvSpPr>
            <a:spLocks noGrp="1"/>
          </p:cNvSpPr>
          <p:nvPr>
            <p:ph type="title"/>
          </p:nvPr>
        </p:nvSpPr>
        <p:spPr>
          <a:xfrm>
            <a:off x="681037" y="365126"/>
            <a:ext cx="8543925" cy="1325563"/>
          </a:xfrm>
        </p:spPr>
        <p:txBody>
          <a:bodyPr/>
          <a:lstStyle/>
          <a:p>
            <a:pPr algn="ctr"/>
            <a:r>
              <a:rPr lang="en-GB" sz="3600" b="1" dirty="0">
                <a:solidFill>
                  <a:srgbClr val="70309F"/>
                </a:solidFill>
                <a:latin typeface="+mn-lt"/>
              </a:rPr>
              <a:t>GROUND </a:t>
            </a:r>
            <a:r>
              <a:rPr lang="en-GB" sz="3600" b="1" dirty="0" smtClean="0">
                <a:solidFill>
                  <a:srgbClr val="70309F"/>
                </a:solidFill>
                <a:latin typeface="+mn-lt"/>
              </a:rPr>
              <a:t>RULES  </a:t>
            </a:r>
            <a:br>
              <a:rPr lang="en-GB" sz="3600" b="1" dirty="0" smtClean="0">
                <a:solidFill>
                  <a:srgbClr val="70309F"/>
                </a:solidFill>
                <a:latin typeface="+mn-lt"/>
              </a:rPr>
            </a:br>
            <a:r>
              <a:rPr lang="en-GB" sz="3600" b="1" dirty="0" smtClean="0">
                <a:solidFill>
                  <a:srgbClr val="70309F"/>
                </a:solidFill>
                <a:latin typeface="+mn-lt"/>
              </a:rPr>
              <a:t>How </a:t>
            </a:r>
            <a:r>
              <a:rPr lang="en-GB" sz="3600" b="1" dirty="0">
                <a:solidFill>
                  <a:srgbClr val="70309F"/>
                </a:solidFill>
                <a:latin typeface="+mn-lt"/>
              </a:rPr>
              <a:t>will we behave in today’s session?</a:t>
            </a:r>
          </a:p>
        </p:txBody>
      </p:sp>
      <p:pic>
        <p:nvPicPr>
          <p:cNvPr id="4" name="Content Placeholder 3">
            <a:extLst>
              <a:ext uri="{FF2B5EF4-FFF2-40B4-BE49-F238E27FC236}">
                <a16:creationId xmlns:a16="http://schemas.microsoft.com/office/drawing/2014/main" xmlns="" id="{087AA005-C2E2-4EE7-B0CB-331EA65B60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72050" y="2414275"/>
            <a:ext cx="4154578" cy="2978776"/>
          </a:xfrm>
          <a:prstGeom prst="rect">
            <a:avLst/>
          </a:prstGeom>
        </p:spPr>
      </p:pic>
      <p:sp>
        <p:nvSpPr>
          <p:cNvPr id="5" name="Oval 4">
            <a:extLst>
              <a:ext uri="{FF2B5EF4-FFF2-40B4-BE49-F238E27FC236}">
                <a16:creationId xmlns:a16="http://schemas.microsoft.com/office/drawing/2014/main" xmlns="" id="{93C2D598-5FF3-4EA8-B455-18B5E8DA81BB}"/>
              </a:ext>
            </a:extLst>
          </p:cNvPr>
          <p:cNvSpPr/>
          <p:nvPr/>
        </p:nvSpPr>
        <p:spPr bwMode="auto">
          <a:xfrm>
            <a:off x="638705" y="1725083"/>
            <a:ext cx="3954462" cy="4347181"/>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charset="0"/>
              <a:ea typeface="MS PGothic"/>
            </a:endParaRPr>
          </a:p>
        </p:txBody>
      </p:sp>
      <p:sp>
        <p:nvSpPr>
          <p:cNvPr id="3" name="TextBox 2"/>
          <p:cNvSpPr txBox="1"/>
          <p:nvPr/>
        </p:nvSpPr>
        <p:spPr>
          <a:xfrm>
            <a:off x="1591919" y="1913759"/>
            <a:ext cx="2566209" cy="4108817"/>
          </a:xfrm>
          <a:prstGeom prst="rect">
            <a:avLst/>
          </a:prstGeom>
          <a:noFill/>
        </p:spPr>
        <p:txBody>
          <a:bodyPr wrap="square" rtlCol="0">
            <a:spAutoFit/>
          </a:bodyPr>
          <a:lstStyle/>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Respect</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Listen</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No personal info</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Not laughed at</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Where to get help?</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Ask it basket</a:t>
            </a:r>
          </a:p>
          <a:p>
            <a:pPr marL="342900" lvl="0" indent="-342900" eaLnBrk="0" fontAlgn="base" hangingPunct="0">
              <a:lnSpc>
                <a:spcPct val="150000"/>
              </a:lnSpc>
              <a:spcBef>
                <a:spcPct val="0"/>
              </a:spcBef>
              <a:spcAft>
                <a:spcPct val="0"/>
              </a:spcAft>
              <a:buFont typeface="Wingdings" charset="2"/>
              <a:buChar char="²"/>
              <a:defRPr/>
            </a:pPr>
            <a:r>
              <a:rPr lang="en-GB" kern="0" smtClean="0">
                <a:solidFill>
                  <a:srgbClr val="000000"/>
                </a:solidFill>
                <a:latin typeface="Arial" charset="0"/>
                <a:ea typeface="MS PGothic"/>
              </a:rPr>
              <a:t>It’s </a:t>
            </a:r>
            <a:r>
              <a:rPr lang="en-GB" kern="0" dirty="0">
                <a:solidFill>
                  <a:srgbClr val="000000"/>
                </a:solidFill>
                <a:latin typeface="Arial" charset="0"/>
                <a:ea typeface="MS PGothic"/>
              </a:rPr>
              <a:t>OK not to know</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Confidentiality</a:t>
            </a:r>
          </a:p>
          <a:p>
            <a:pPr marL="342900" lvl="0" indent="-342900" eaLnBrk="0" fontAlgn="base" hangingPunct="0">
              <a:lnSpc>
                <a:spcPct val="150000"/>
              </a:lnSpc>
              <a:spcBef>
                <a:spcPct val="0"/>
              </a:spcBef>
              <a:spcAft>
                <a:spcPct val="0"/>
              </a:spcAft>
              <a:buFont typeface="Wingdings" charset="2"/>
              <a:buChar char="²"/>
              <a:defRPr/>
            </a:pPr>
            <a:r>
              <a:rPr lang="en-GB" kern="0" dirty="0">
                <a:solidFill>
                  <a:srgbClr val="000000"/>
                </a:solidFill>
                <a:latin typeface="Arial" charset="0"/>
                <a:ea typeface="MS PGothic"/>
              </a:rPr>
              <a:t>OK to pass</a:t>
            </a:r>
          </a:p>
          <a:p>
            <a:endParaRPr lang="en-US" dirty="0"/>
          </a:p>
        </p:txBody>
      </p:sp>
      <p:pic>
        <p:nvPicPr>
          <p:cNvPr id="6" name="Picture 5" descr="TAAlogo.jpg"/>
          <p:cNvPicPr>
            <a:picLocks noChangeAspect="1"/>
          </p:cNvPicPr>
          <p:nvPr/>
        </p:nvPicPr>
        <p:blipFill rotWithShape="1">
          <a:blip r:embed="rId5">
            <a:extLst>
              <a:ext uri="{28A0092B-C50C-407E-A947-70E740481C1C}">
                <a14:useLocalDpi xmlns:a14="http://schemas.microsoft.com/office/drawing/2010/main" val="0"/>
              </a:ext>
            </a:extLst>
          </a:blip>
          <a:srcRect b="14914"/>
          <a:stretch/>
        </p:blipFill>
        <p:spPr bwMode="auto">
          <a:xfrm>
            <a:off x="8184016" y="5589342"/>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7312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EF755-42F7-4165-A665-9130878DCA97}"/>
              </a:ext>
            </a:extLst>
          </p:cNvPr>
          <p:cNvSpPr>
            <a:spLocks noGrp="1"/>
          </p:cNvSpPr>
          <p:nvPr>
            <p:ph type="title"/>
          </p:nvPr>
        </p:nvSpPr>
        <p:spPr>
          <a:xfrm>
            <a:off x="742950" y="347729"/>
            <a:ext cx="8543925" cy="1104988"/>
          </a:xfrm>
        </p:spPr>
        <p:txBody>
          <a:bodyPr>
            <a:normAutofit/>
          </a:bodyPr>
          <a:lstStyle/>
          <a:p>
            <a:pPr algn="ctr"/>
            <a:r>
              <a:rPr lang="en-GB" sz="3600" b="1" dirty="0" smtClean="0">
                <a:solidFill>
                  <a:srgbClr val="70309F"/>
                </a:solidFill>
                <a:latin typeface="+mn-lt"/>
              </a:rPr>
              <a:t>SIGNPOSTING  </a:t>
            </a:r>
            <a:br>
              <a:rPr lang="en-GB" sz="3600" b="1" dirty="0" smtClean="0">
                <a:solidFill>
                  <a:srgbClr val="70309F"/>
                </a:solidFill>
                <a:latin typeface="+mn-lt"/>
              </a:rPr>
            </a:br>
            <a:r>
              <a:rPr lang="en-GB" sz="3600" b="1" dirty="0" smtClean="0">
                <a:solidFill>
                  <a:srgbClr val="70309F"/>
                </a:solidFill>
                <a:latin typeface="+mn-lt"/>
              </a:rPr>
              <a:t>where </a:t>
            </a:r>
            <a:r>
              <a:rPr lang="en-GB" sz="3600" b="1" dirty="0">
                <a:solidFill>
                  <a:srgbClr val="70309F"/>
                </a:solidFill>
                <a:latin typeface="+mn-lt"/>
              </a:rPr>
              <a:t>can I get help?</a:t>
            </a:r>
          </a:p>
        </p:txBody>
      </p:sp>
      <p:sp>
        <p:nvSpPr>
          <p:cNvPr id="3" name="Content Placeholder 2">
            <a:extLst>
              <a:ext uri="{FF2B5EF4-FFF2-40B4-BE49-F238E27FC236}">
                <a16:creationId xmlns:a16="http://schemas.microsoft.com/office/drawing/2014/main" xmlns="" id="{8A830973-100F-4B89-A41B-A7CBDF9F9EAE}"/>
              </a:ext>
            </a:extLst>
          </p:cNvPr>
          <p:cNvSpPr>
            <a:spLocks noGrp="1"/>
          </p:cNvSpPr>
          <p:nvPr>
            <p:ph idx="1"/>
          </p:nvPr>
        </p:nvSpPr>
        <p:spPr>
          <a:xfrm>
            <a:off x="681037" y="1651647"/>
            <a:ext cx="8543925" cy="4351338"/>
          </a:xfrm>
        </p:spPr>
        <p:txBody>
          <a:bodyPr>
            <a:noAutofit/>
          </a:bodyPr>
          <a:lstStyle/>
          <a:p>
            <a:pPr marL="0" indent="0">
              <a:buNone/>
            </a:pPr>
            <a:r>
              <a:rPr lang="en-GB" sz="2600" b="1" i="1" dirty="0"/>
              <a:t>LOCAL </a:t>
            </a:r>
            <a:r>
              <a:rPr lang="en-GB" sz="2600" b="1" i="1" dirty="0" smtClean="0"/>
              <a:t>HELP </a:t>
            </a:r>
            <a:endParaRPr lang="en-GB" sz="2600" b="1" i="1" dirty="0"/>
          </a:p>
          <a:p>
            <a:r>
              <a:rPr lang="en-GB" sz="2400" dirty="0"/>
              <a:t>Please add in your local agencies</a:t>
            </a:r>
          </a:p>
          <a:p>
            <a:r>
              <a:rPr lang="en-GB" sz="2400" dirty="0"/>
              <a:t>Please add in your local </a:t>
            </a:r>
            <a:r>
              <a:rPr lang="en-GB" sz="2400" dirty="0" smtClean="0"/>
              <a:t>agencies</a:t>
            </a:r>
            <a:endParaRPr lang="en-GB" sz="2400" b="1" i="1" dirty="0"/>
          </a:p>
          <a:p>
            <a:pPr marL="0" indent="0">
              <a:spcBef>
                <a:spcPts val="1600"/>
              </a:spcBef>
              <a:buNone/>
            </a:pPr>
            <a:r>
              <a:rPr lang="en-GB" sz="2600" b="1" i="1" dirty="0"/>
              <a:t>NATIONAL </a:t>
            </a:r>
            <a:r>
              <a:rPr lang="en-GB" sz="2600" b="1" i="1" dirty="0" smtClean="0"/>
              <a:t>HELP  </a:t>
            </a:r>
          </a:p>
          <a:p>
            <a:r>
              <a:rPr lang="en-GB" sz="2400" b="1" i="1" dirty="0" err="1" smtClean="0"/>
              <a:t>Childline</a:t>
            </a:r>
            <a:r>
              <a:rPr lang="en-GB" sz="2400" b="1" i="1" dirty="0" smtClean="0"/>
              <a:t>: </a:t>
            </a:r>
            <a:r>
              <a:rPr lang="en-GB" sz="2400" dirty="0" smtClean="0"/>
              <a:t>(</a:t>
            </a:r>
            <a:r>
              <a:rPr lang="en-GB" sz="2400" dirty="0" err="1" smtClean="0"/>
              <a:t>childline.org.uk</a:t>
            </a:r>
            <a:r>
              <a:rPr lang="en-GB" sz="2400" dirty="0" smtClean="0"/>
              <a:t>) 0800 11 11   (Freephone)</a:t>
            </a:r>
          </a:p>
          <a:p>
            <a:r>
              <a:rPr lang="en-GB" sz="2400" b="1" i="1" dirty="0" err="1" smtClean="0"/>
              <a:t>Drinkline</a:t>
            </a:r>
            <a:r>
              <a:rPr lang="en-GB" sz="2400" b="1" i="1" dirty="0"/>
              <a:t>:</a:t>
            </a:r>
            <a:r>
              <a:rPr lang="en-GB" sz="2400" dirty="0"/>
              <a:t> 0300 123 1110</a:t>
            </a:r>
          </a:p>
          <a:p>
            <a:r>
              <a:rPr lang="en-GB" sz="2400" b="1" i="1" dirty="0" err="1"/>
              <a:t>Adfam</a:t>
            </a:r>
            <a:r>
              <a:rPr lang="en-GB" sz="2400" b="1" i="1" dirty="0"/>
              <a:t>:</a:t>
            </a:r>
            <a:r>
              <a:rPr lang="en-GB" sz="2400" dirty="0"/>
              <a:t> (adfam.org.uk) 0207 553  7640</a:t>
            </a:r>
          </a:p>
          <a:p>
            <a:r>
              <a:rPr lang="en-GB" sz="2400" b="1" i="1" dirty="0" err="1"/>
              <a:t>Alateen</a:t>
            </a:r>
            <a:r>
              <a:rPr lang="en-GB" sz="2400" b="1" i="1" dirty="0"/>
              <a:t>:</a:t>
            </a:r>
            <a:r>
              <a:rPr lang="en-GB" sz="2400" dirty="0"/>
              <a:t> 0207 403 0888</a:t>
            </a:r>
          </a:p>
          <a:p>
            <a:r>
              <a:rPr lang="en-GB" sz="2400" b="1" i="1" dirty="0"/>
              <a:t>Addaction:</a:t>
            </a:r>
            <a:r>
              <a:rPr lang="en-GB" sz="2400" dirty="0"/>
              <a:t> (addaction.org.uk) 0207 251 5860</a:t>
            </a:r>
          </a:p>
        </p:txBody>
      </p:sp>
      <p:pic>
        <p:nvPicPr>
          <p:cNvPr id="6" name="Picture 5"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8184016" y="5589342"/>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9287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8374-778B-4E92-9ABA-65EBD064E692}"/>
              </a:ext>
            </a:extLst>
          </p:cNvPr>
          <p:cNvSpPr>
            <a:spLocks noGrp="1"/>
          </p:cNvSpPr>
          <p:nvPr>
            <p:ph type="title"/>
          </p:nvPr>
        </p:nvSpPr>
        <p:spPr>
          <a:xfrm>
            <a:off x="700087" y="573390"/>
            <a:ext cx="8543925" cy="931011"/>
          </a:xfrm>
        </p:spPr>
        <p:txBody>
          <a:bodyPr>
            <a:noAutofit/>
          </a:bodyPr>
          <a:lstStyle/>
          <a:p>
            <a:pPr algn="ctr">
              <a:lnSpc>
                <a:spcPct val="107000"/>
              </a:lnSpc>
              <a:spcAft>
                <a:spcPts val="800"/>
              </a:spcAft>
            </a:pPr>
            <a:r>
              <a:rPr lang="en-GB" sz="3600" b="1" dirty="0">
                <a:solidFill>
                  <a:srgbClr val="70309F"/>
                </a:solidFill>
                <a:latin typeface="Calibri" panose="020F0502020204030204" pitchFamily="34" charset="0"/>
                <a:ea typeface="Calibri" panose="020F0502020204030204" pitchFamily="34" charset="0"/>
                <a:cs typeface="Times New Roman" panose="02020603050405020304" pitchFamily="18" charset="0"/>
              </a:rPr>
              <a:t>LEARNING </a:t>
            </a:r>
            <a:r>
              <a:rPr lang="en-GB" sz="3600" b="1" dirty="0" smtClean="0">
                <a:solidFill>
                  <a:srgbClr val="70309F"/>
                </a:solidFill>
                <a:latin typeface="Calibri" panose="020F0502020204030204" pitchFamily="34" charset="0"/>
                <a:ea typeface="Calibri" panose="020F0502020204030204" pitchFamily="34" charset="0"/>
                <a:cs typeface="Times New Roman" panose="02020603050405020304" pitchFamily="18" charset="0"/>
              </a:rPr>
              <a:t>OBJECTIVES </a:t>
            </a: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xmlns="" id="{3DE4F073-6B3B-4C03-B1AD-6FDC6D1D1FF7}"/>
              </a:ext>
            </a:extLst>
          </p:cNvPr>
          <p:cNvSpPr>
            <a:spLocks noGrp="1"/>
          </p:cNvSpPr>
          <p:nvPr>
            <p:ph idx="1"/>
          </p:nvPr>
        </p:nvSpPr>
        <p:spPr>
          <a:xfrm>
            <a:off x="839083" y="955734"/>
            <a:ext cx="8266103" cy="4351338"/>
          </a:xfrm>
        </p:spPr>
        <p:txBody>
          <a:bodyPr>
            <a:normAutofit fontScale="92500" lnSpcReduction="20000"/>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GB" sz="3600" dirty="0">
                <a:latin typeface="Calibri" panose="020F0502020204030204" pitchFamily="34" charset="0"/>
                <a:ea typeface="Calibri" panose="020F0502020204030204" pitchFamily="34" charset="0"/>
                <a:cs typeface="Times New Roman" panose="02020603050405020304" pitchFamily="18" charset="0"/>
              </a:rPr>
              <a:t>We will </a:t>
            </a:r>
            <a:endParaRPr lang="en-GB" sz="3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3600" dirty="0" smtClean="0">
                <a:latin typeface="Calibri" panose="020F0502020204030204" pitchFamily="34" charset="0"/>
                <a:ea typeface="Calibri" panose="020F0502020204030204" pitchFamily="34" charset="0"/>
                <a:cs typeface="Times New Roman" panose="02020603050405020304" pitchFamily="18" charset="0"/>
              </a:rPr>
              <a:t>think </a:t>
            </a:r>
            <a:r>
              <a:rPr lang="en-GB" sz="3600" dirty="0">
                <a:latin typeface="Calibri" panose="020F0502020204030204" pitchFamily="34" charset="0"/>
                <a:ea typeface="Calibri" panose="020F0502020204030204" pitchFamily="34" charset="0"/>
                <a:cs typeface="Times New Roman" panose="02020603050405020304" pitchFamily="18" charset="0"/>
              </a:rPr>
              <a:t>about the myths and facts around alcohol</a:t>
            </a:r>
            <a:r>
              <a:rPr lang="en-GB" sz="36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GB" sz="3600" dirty="0" smtClean="0">
                <a:latin typeface="Calibri" panose="020F0502020204030204" pitchFamily="34" charset="0"/>
                <a:ea typeface="Calibri" panose="020F0502020204030204" pitchFamily="34" charset="0"/>
                <a:cs typeface="Times New Roman" panose="02020603050405020304" pitchFamily="18" charset="0"/>
              </a:rPr>
              <a:t>try </a:t>
            </a:r>
            <a:r>
              <a:rPr lang="en-GB" sz="3600" dirty="0">
                <a:latin typeface="Calibri" panose="020F0502020204030204" pitchFamily="34" charset="0"/>
                <a:ea typeface="Calibri" panose="020F0502020204030204" pitchFamily="34" charset="0"/>
                <a:cs typeface="Times New Roman" panose="02020603050405020304" pitchFamily="18" charset="0"/>
              </a:rPr>
              <a:t>to understand the reasons why some people choose to drink or not.</a:t>
            </a:r>
          </a:p>
          <a:p>
            <a:pPr marL="342900" lvl="0" indent="-342900">
              <a:lnSpc>
                <a:spcPct val="107000"/>
              </a:lnSpc>
              <a:spcAft>
                <a:spcPts val="800"/>
              </a:spcAft>
              <a:buFont typeface="Symbol" panose="05050102010706020507" pitchFamily="18" charset="2"/>
              <a:buChar char=""/>
            </a:pPr>
            <a:r>
              <a:rPr lang="en-GB" sz="3600" dirty="0" smtClean="0">
                <a:latin typeface="Calibri" panose="020F0502020204030204" pitchFamily="34" charset="0"/>
                <a:ea typeface="Calibri" panose="020F0502020204030204" pitchFamily="34" charset="0"/>
                <a:cs typeface="Times New Roman" panose="02020603050405020304" pitchFamily="18" charset="0"/>
              </a:rPr>
              <a:t>compare </a:t>
            </a:r>
            <a:r>
              <a:rPr lang="en-GB" sz="3600" dirty="0">
                <a:latin typeface="Calibri" panose="020F0502020204030204" pitchFamily="34" charset="0"/>
                <a:ea typeface="Calibri" panose="020F0502020204030204" pitchFamily="34" charset="0"/>
                <a:cs typeface="Times New Roman" panose="02020603050405020304" pitchFamily="18" charset="0"/>
              </a:rPr>
              <a:t>our own behaviour around alcohol with other young people’s behaviour.</a:t>
            </a:r>
          </a:p>
          <a:p>
            <a:endParaRPr lang="en-GB" dirty="0"/>
          </a:p>
        </p:txBody>
      </p:sp>
      <p:pic>
        <p:nvPicPr>
          <p:cNvPr id="6" name="Picture 5"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8194599" y="5568175"/>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00709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4EAEE-1855-46AD-AA40-72DF36539F53}"/>
              </a:ext>
            </a:extLst>
          </p:cNvPr>
          <p:cNvSpPr>
            <a:spLocks noGrp="1"/>
          </p:cNvSpPr>
          <p:nvPr>
            <p:ph type="title"/>
          </p:nvPr>
        </p:nvSpPr>
        <p:spPr>
          <a:xfrm>
            <a:off x="700087" y="560168"/>
            <a:ext cx="8543925" cy="878818"/>
          </a:xfrm>
        </p:spPr>
        <p:txBody>
          <a:bodyPr>
            <a:noAutofit/>
          </a:bodyPr>
          <a:lstStyle/>
          <a:p>
            <a:pPr algn="ctr"/>
            <a:r>
              <a:rPr lang="en-GB" sz="3600" b="1" dirty="0">
                <a:solidFill>
                  <a:srgbClr val="70309F"/>
                </a:solidFill>
                <a:latin typeface="+mn-lt"/>
              </a:rPr>
              <a:t>INTENDED LEARNING </a:t>
            </a:r>
            <a:r>
              <a:rPr lang="en-GB" sz="3600" b="1" dirty="0" smtClean="0">
                <a:solidFill>
                  <a:srgbClr val="70309F"/>
                </a:solidFill>
                <a:latin typeface="+mn-lt"/>
              </a:rPr>
              <a:t>OUTCOMES </a:t>
            </a:r>
            <a:r>
              <a:rPr lang="en-GB" sz="3600" dirty="0"/>
              <a:t/>
            </a:r>
            <a:br>
              <a:rPr lang="en-GB" sz="3600" dirty="0"/>
            </a:br>
            <a:endParaRPr lang="en-GB" sz="3600" dirty="0"/>
          </a:p>
        </p:txBody>
      </p:sp>
      <p:sp>
        <p:nvSpPr>
          <p:cNvPr id="3" name="Content Placeholder 2">
            <a:extLst>
              <a:ext uri="{FF2B5EF4-FFF2-40B4-BE49-F238E27FC236}">
                <a16:creationId xmlns:a16="http://schemas.microsoft.com/office/drawing/2014/main" xmlns="" id="{E149B877-302B-4A80-9BD6-742BEC8631B5}"/>
              </a:ext>
            </a:extLst>
          </p:cNvPr>
          <p:cNvSpPr>
            <a:spLocks noGrp="1"/>
          </p:cNvSpPr>
          <p:nvPr>
            <p:ph idx="1"/>
          </p:nvPr>
        </p:nvSpPr>
        <p:spPr>
          <a:xfrm>
            <a:off x="839084" y="1303691"/>
            <a:ext cx="8277442" cy="4351338"/>
          </a:xfrm>
        </p:spPr>
        <p:txBody>
          <a:bodyPr>
            <a:normAutofit lnSpcReduction="10000"/>
          </a:bodyPr>
          <a:lstStyle/>
          <a:p>
            <a:pPr marL="0" indent="0">
              <a:lnSpc>
                <a:spcPct val="107000"/>
              </a:lnSpc>
              <a:buNone/>
            </a:pPr>
            <a:r>
              <a:rPr lang="en-GB" sz="3600" dirty="0" smtClean="0">
                <a:latin typeface="Calibri" panose="020F0502020204030204" pitchFamily="34" charset="0"/>
                <a:ea typeface="Calibri" panose="020F0502020204030204" pitchFamily="34" charset="0"/>
                <a:cs typeface="Times New Roman" panose="02020603050405020304" pitchFamily="18" charset="0"/>
              </a:rPr>
              <a:t>I </a:t>
            </a:r>
            <a:r>
              <a:rPr lang="en-GB" sz="3600" dirty="0">
                <a:latin typeface="Calibri" panose="020F0502020204030204" pitchFamily="34" charset="0"/>
                <a:ea typeface="Calibri" panose="020F0502020204030204" pitchFamily="34" charset="0"/>
                <a:cs typeface="Times New Roman" panose="02020603050405020304" pitchFamily="18" charset="0"/>
              </a:rPr>
              <a:t>will </a:t>
            </a:r>
            <a:endParaRPr lang="en-GB" sz="3600" dirty="0" smtClean="0">
              <a:latin typeface="Calibri" panose="020F0502020204030204" pitchFamily="34" charset="0"/>
              <a:ea typeface="Calibri" panose="020F0502020204030204" pitchFamily="34" charset="0"/>
              <a:cs typeface="Times New Roman" panose="02020603050405020304" pitchFamily="18" charset="0"/>
            </a:endParaRPr>
          </a:p>
          <a:p>
            <a:pPr marL="442913" indent="-442913">
              <a:lnSpc>
                <a:spcPct val="107000"/>
              </a:lnSpc>
            </a:pPr>
            <a:r>
              <a:rPr lang="en-GB" sz="3600" dirty="0" smtClean="0">
                <a:latin typeface="Calibri" panose="020F0502020204030204" pitchFamily="34" charset="0"/>
                <a:ea typeface="Calibri" panose="020F0502020204030204" pitchFamily="34" charset="0"/>
                <a:cs typeface="Times New Roman" panose="02020603050405020304" pitchFamily="18" charset="0"/>
              </a:rPr>
              <a:t>be </a:t>
            </a:r>
            <a:r>
              <a:rPr lang="en-GB" sz="3600" dirty="0">
                <a:latin typeface="Calibri" panose="020F0502020204030204" pitchFamily="34" charset="0"/>
                <a:ea typeface="Calibri" panose="020F0502020204030204" pitchFamily="34" charset="0"/>
                <a:cs typeface="Times New Roman" panose="02020603050405020304" pitchFamily="18" charset="0"/>
              </a:rPr>
              <a:t>able to reflect on my own knowledge and opinions of alcohol.</a:t>
            </a:r>
          </a:p>
          <a:p>
            <a:pPr marL="442913" indent="-442913">
              <a:lnSpc>
                <a:spcPct val="107000"/>
              </a:lnSpc>
            </a:pPr>
            <a:r>
              <a:rPr lang="en-GB" sz="3600" dirty="0" smtClean="0">
                <a:latin typeface="Calibri" panose="020F0502020204030204" pitchFamily="34" charset="0"/>
                <a:ea typeface="Calibri" panose="020F0502020204030204" pitchFamily="34" charset="0"/>
                <a:cs typeface="Times New Roman" panose="02020603050405020304" pitchFamily="18" charset="0"/>
              </a:rPr>
              <a:t>be </a:t>
            </a:r>
            <a:r>
              <a:rPr lang="en-GB" sz="3600" dirty="0">
                <a:latin typeface="Calibri" panose="020F0502020204030204" pitchFamily="34" charset="0"/>
                <a:ea typeface="Calibri" panose="020F0502020204030204" pitchFamily="34" charset="0"/>
                <a:cs typeface="Times New Roman" panose="02020603050405020304" pitchFamily="18" charset="0"/>
              </a:rPr>
              <a:t>able to discuss what responsible behaviour entails.</a:t>
            </a:r>
          </a:p>
          <a:p>
            <a:pPr marL="442913" indent="-442913">
              <a:lnSpc>
                <a:spcPct val="107000"/>
              </a:lnSpc>
              <a:spcAft>
                <a:spcPts val="800"/>
              </a:spcAft>
            </a:pPr>
            <a:r>
              <a:rPr lang="en-GB" sz="3600" dirty="0" smtClean="0">
                <a:latin typeface="Calibri" panose="020F0502020204030204" pitchFamily="34" charset="0"/>
                <a:ea typeface="Calibri" panose="020F0502020204030204" pitchFamily="34" charset="0"/>
                <a:cs typeface="Times New Roman" panose="02020603050405020304" pitchFamily="18" charset="0"/>
              </a:rPr>
              <a:t>try </a:t>
            </a:r>
            <a:r>
              <a:rPr lang="en-GB" sz="3600" dirty="0">
                <a:latin typeface="Calibri" panose="020F0502020204030204" pitchFamily="34" charset="0"/>
                <a:ea typeface="Calibri" panose="020F0502020204030204" pitchFamily="34" charset="0"/>
                <a:cs typeface="Times New Roman" panose="02020603050405020304" pitchFamily="18" charset="0"/>
              </a:rPr>
              <a:t>to understand the reasons why people choose to drink or not.</a:t>
            </a:r>
          </a:p>
          <a:p>
            <a:endParaRPr lang="en-GB" dirty="0"/>
          </a:p>
        </p:txBody>
      </p:sp>
      <p:pic>
        <p:nvPicPr>
          <p:cNvPr id="6" name="Picture 5"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8173433" y="5578759"/>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3634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42ABB-9D72-41FD-AD23-D49FD53D1A50}"/>
              </a:ext>
            </a:extLst>
          </p:cNvPr>
          <p:cNvSpPr>
            <a:spLocks noGrp="1"/>
          </p:cNvSpPr>
          <p:nvPr>
            <p:ph type="title"/>
          </p:nvPr>
        </p:nvSpPr>
        <p:spPr>
          <a:xfrm>
            <a:off x="665162" y="347730"/>
            <a:ext cx="8543925" cy="1148484"/>
          </a:xfrm>
        </p:spPr>
        <p:txBody>
          <a:bodyPr>
            <a:normAutofit/>
          </a:bodyPr>
          <a:lstStyle/>
          <a:p>
            <a:pPr algn="ctr"/>
            <a:r>
              <a:rPr lang="en-GB" sz="3600" b="1" dirty="0">
                <a:solidFill>
                  <a:srgbClr val="70309F"/>
                </a:solidFill>
                <a:latin typeface="+mn-lt"/>
              </a:rPr>
              <a:t>ICE </a:t>
            </a:r>
            <a:r>
              <a:rPr lang="en-GB" sz="3600" b="1" dirty="0" smtClean="0">
                <a:solidFill>
                  <a:srgbClr val="70309F"/>
                </a:solidFill>
                <a:latin typeface="+mn-lt"/>
              </a:rPr>
              <a:t>BREAKERS  </a:t>
            </a:r>
            <a:br>
              <a:rPr lang="en-GB" sz="3600" b="1" dirty="0" smtClean="0">
                <a:solidFill>
                  <a:srgbClr val="70309F"/>
                </a:solidFill>
                <a:latin typeface="+mn-lt"/>
              </a:rPr>
            </a:br>
            <a:r>
              <a:rPr lang="en-GB" sz="3600" b="1" dirty="0" smtClean="0">
                <a:solidFill>
                  <a:srgbClr val="70309F"/>
                </a:solidFill>
                <a:latin typeface="+mn-lt"/>
              </a:rPr>
              <a:t>Choose </a:t>
            </a:r>
            <a:r>
              <a:rPr lang="en-GB" sz="3600" b="1" dirty="0">
                <a:solidFill>
                  <a:srgbClr val="70309F"/>
                </a:solidFill>
                <a:latin typeface="+mn-lt"/>
              </a:rPr>
              <a:t>one from the </a:t>
            </a:r>
            <a:r>
              <a:rPr lang="en-GB" sz="3600" b="1" dirty="0" smtClean="0">
                <a:solidFill>
                  <a:srgbClr val="70309F"/>
                </a:solidFill>
                <a:latin typeface="+mn-lt"/>
              </a:rPr>
              <a:t>following:</a:t>
            </a:r>
            <a:endParaRPr lang="en-GB" sz="3600" dirty="0">
              <a:solidFill>
                <a:srgbClr val="70309F"/>
              </a:solidFill>
              <a:latin typeface="+mn-lt"/>
            </a:endParaRPr>
          </a:p>
        </p:txBody>
      </p:sp>
      <p:sp>
        <p:nvSpPr>
          <p:cNvPr id="3" name="Content Placeholder 2">
            <a:extLst>
              <a:ext uri="{FF2B5EF4-FFF2-40B4-BE49-F238E27FC236}">
                <a16:creationId xmlns:a16="http://schemas.microsoft.com/office/drawing/2014/main" xmlns="" id="{196E3290-A01E-4530-AEAE-1D73F9D6E092}"/>
              </a:ext>
            </a:extLst>
          </p:cNvPr>
          <p:cNvSpPr>
            <a:spLocks noGrp="1"/>
          </p:cNvSpPr>
          <p:nvPr>
            <p:ph idx="1"/>
          </p:nvPr>
        </p:nvSpPr>
        <p:spPr>
          <a:xfrm>
            <a:off x="2291878" y="1845532"/>
            <a:ext cx="6659406" cy="4906631"/>
          </a:xfrm>
        </p:spPr>
        <p:txBody>
          <a:bodyPr>
            <a:normAutofit/>
          </a:bodyPr>
          <a:lstStyle/>
          <a:p>
            <a:pPr marL="0" indent="0">
              <a:lnSpc>
                <a:spcPct val="120000"/>
              </a:lnSpc>
              <a:buNone/>
            </a:pPr>
            <a:r>
              <a:rPr lang="en-GB" b="1" i="1" dirty="0" smtClean="0"/>
              <a:t>Four </a:t>
            </a:r>
            <a:r>
              <a:rPr lang="en-GB" b="1" i="1" dirty="0"/>
              <a:t>Hoops </a:t>
            </a:r>
            <a:r>
              <a:rPr lang="en-GB" b="1" i="1" dirty="0" smtClean="0"/>
              <a:t> </a:t>
            </a:r>
            <a:r>
              <a:rPr lang="en-GB" dirty="0" smtClean="0"/>
              <a:t>(see next slide)</a:t>
            </a:r>
            <a:endParaRPr lang="en-GB" dirty="0"/>
          </a:p>
          <a:p>
            <a:pPr marL="0" indent="0">
              <a:lnSpc>
                <a:spcPct val="110000"/>
              </a:lnSpc>
              <a:spcBef>
                <a:spcPts val="5400"/>
              </a:spcBef>
              <a:buNone/>
            </a:pPr>
            <a:r>
              <a:rPr lang="en-GB" b="1" i="1" dirty="0" smtClean="0"/>
              <a:t>Crossing </a:t>
            </a:r>
            <a:r>
              <a:rPr lang="en-GB" b="1" i="1" dirty="0"/>
              <a:t>the </a:t>
            </a:r>
            <a:r>
              <a:rPr lang="en-GB" b="1" i="1" dirty="0" smtClean="0"/>
              <a:t>circle hot seat show of hands  </a:t>
            </a:r>
            <a:r>
              <a:rPr lang="en-GB" dirty="0" smtClean="0"/>
              <a:t>(link </a:t>
            </a:r>
            <a:r>
              <a:rPr lang="en-GB" dirty="0"/>
              <a:t>to webpage</a:t>
            </a:r>
            <a:r>
              <a:rPr lang="en-GB" dirty="0" smtClean="0"/>
              <a:t>)</a:t>
            </a:r>
          </a:p>
          <a:p>
            <a:pPr marL="0" indent="0">
              <a:lnSpc>
                <a:spcPct val="110000"/>
              </a:lnSpc>
              <a:spcBef>
                <a:spcPts val="5400"/>
              </a:spcBef>
              <a:buNone/>
            </a:pPr>
            <a:r>
              <a:rPr lang="en-GB" b="1" i="1" dirty="0"/>
              <a:t>Talk About Alcohol Online Learning Zone - Fact or fiction </a:t>
            </a:r>
            <a:r>
              <a:rPr lang="en-GB" b="1" i="1" dirty="0" smtClean="0"/>
              <a:t>activity: </a:t>
            </a:r>
            <a:r>
              <a:rPr lang="en-GB" b="1" i="1" dirty="0">
                <a:hlinkClick r:id="rId4"/>
              </a:rPr>
              <a:t>www.talkaboutalcohol.com/fact-or-fiction/</a:t>
            </a:r>
            <a:endParaRPr lang="en-GB" b="1" i="1" dirty="0"/>
          </a:p>
          <a:p>
            <a:pPr>
              <a:lnSpc>
                <a:spcPct val="120000"/>
              </a:lnSpc>
              <a:spcBef>
                <a:spcPts val="1200"/>
              </a:spcBef>
            </a:pPr>
            <a:endParaRPr lang="en-GB" dirty="0"/>
          </a:p>
        </p:txBody>
      </p:sp>
      <p:sp>
        <p:nvSpPr>
          <p:cNvPr id="6" name="Oval 5"/>
          <p:cNvSpPr/>
          <p:nvPr/>
        </p:nvSpPr>
        <p:spPr>
          <a:xfrm>
            <a:off x="1521991" y="1795818"/>
            <a:ext cx="352143" cy="36151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7" name="Oval 6"/>
          <p:cNvSpPr/>
          <p:nvPr/>
        </p:nvSpPr>
        <p:spPr>
          <a:xfrm>
            <a:off x="1526510" y="2252679"/>
            <a:ext cx="352143" cy="356994"/>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8" name="Oval 7"/>
          <p:cNvSpPr/>
          <p:nvPr/>
        </p:nvSpPr>
        <p:spPr>
          <a:xfrm>
            <a:off x="1052580" y="2257198"/>
            <a:ext cx="352143" cy="352475"/>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9" name="Oval 8"/>
          <p:cNvSpPr/>
          <p:nvPr/>
        </p:nvSpPr>
        <p:spPr>
          <a:xfrm>
            <a:off x="1048398" y="1783278"/>
            <a:ext cx="352143" cy="356654"/>
          </a:xfrm>
          <a:prstGeom prst="ellipse">
            <a:avLst/>
          </a:prstGeom>
          <a:noFill/>
          <a:ln w="762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pic>
        <p:nvPicPr>
          <p:cNvPr id="4" name="Picture 3" descr="Screen Shot 2018-03-21 at 08.10.06.png"/>
          <p:cNvPicPr>
            <a:picLocks noChangeAspect="1"/>
          </p:cNvPicPr>
          <p:nvPr/>
        </p:nvPicPr>
        <p:blipFill rotWithShape="1">
          <a:blip r:embed="rId5" cstate="print">
            <a:extLst>
              <a:ext uri="{28A0092B-C50C-407E-A947-70E740481C1C}">
                <a14:useLocalDpi xmlns:a14="http://schemas.microsoft.com/office/drawing/2010/main" val="0"/>
              </a:ext>
            </a:extLst>
          </a:blip>
          <a:srcRect b="16880"/>
          <a:stretch/>
        </p:blipFill>
        <p:spPr>
          <a:xfrm>
            <a:off x="895998" y="4878807"/>
            <a:ext cx="1029229" cy="1031304"/>
          </a:xfrm>
          <a:prstGeom prst="rect">
            <a:avLst/>
          </a:prstGeom>
          <a:ln w="3175" cmpd="sng">
            <a:solidFill>
              <a:schemeClr val="tx1"/>
            </a:solidFill>
          </a:ln>
        </p:spPr>
      </p:pic>
      <p:pic>
        <p:nvPicPr>
          <p:cNvPr id="11" name="Picture 10" descr="Screen Shot 2018-03-21 at 08.16.04.png"/>
          <p:cNvPicPr>
            <a:picLocks noChangeAspect="1"/>
          </p:cNvPicPr>
          <p:nvPr/>
        </p:nvPicPr>
        <p:blipFill rotWithShape="1">
          <a:blip r:embed="rId6">
            <a:extLst>
              <a:ext uri="{28A0092B-C50C-407E-A947-70E740481C1C}">
                <a14:useLocalDpi xmlns:a14="http://schemas.microsoft.com/office/drawing/2010/main" val="0"/>
              </a:ext>
            </a:extLst>
          </a:blip>
          <a:srcRect l="6390" t="5705" r="6767" b="16068"/>
          <a:stretch/>
        </p:blipFill>
        <p:spPr>
          <a:xfrm>
            <a:off x="809009" y="3095160"/>
            <a:ext cx="1185512" cy="985349"/>
          </a:xfrm>
          <a:prstGeom prst="rect">
            <a:avLst/>
          </a:prstGeom>
        </p:spPr>
      </p:pic>
    </p:spTree>
    <p:custDataLst>
      <p:tags r:id="rId1"/>
    </p:custDataLst>
    <p:extLst>
      <p:ext uri="{BB962C8B-B14F-4D97-AF65-F5344CB8AC3E}">
        <p14:creationId xmlns:p14="http://schemas.microsoft.com/office/powerpoint/2010/main" val="1773465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5491B-D89C-4CA6-8454-BF416ACB630B}"/>
              </a:ext>
            </a:extLst>
          </p:cNvPr>
          <p:cNvSpPr>
            <a:spLocks noGrp="1"/>
          </p:cNvSpPr>
          <p:nvPr>
            <p:ph type="title"/>
          </p:nvPr>
        </p:nvSpPr>
        <p:spPr>
          <a:xfrm>
            <a:off x="637543" y="555956"/>
            <a:ext cx="8683083" cy="551906"/>
          </a:xfrm>
        </p:spPr>
        <p:txBody>
          <a:bodyPr>
            <a:normAutofit fontScale="90000"/>
          </a:bodyPr>
          <a:lstStyle/>
          <a:p>
            <a:pPr algn="ctr"/>
            <a:r>
              <a:rPr lang="en-GB" sz="4000" b="1" dirty="0" smtClean="0">
                <a:solidFill>
                  <a:srgbClr val="70309F"/>
                </a:solidFill>
                <a:latin typeface="+mn-lt"/>
              </a:rPr>
              <a:t>ICE BREAKER: Four </a:t>
            </a:r>
            <a:r>
              <a:rPr lang="en-GB" sz="4000" b="1" dirty="0">
                <a:solidFill>
                  <a:srgbClr val="70309F"/>
                </a:solidFill>
                <a:latin typeface="+mn-lt"/>
              </a:rPr>
              <a:t>Hoops   </a:t>
            </a:r>
            <a:r>
              <a:rPr lang="en-GB" sz="4000" dirty="0" smtClean="0">
                <a:solidFill>
                  <a:srgbClr val="70309F"/>
                </a:solidFill>
              </a:rPr>
              <a:t> </a:t>
            </a:r>
            <a:endParaRPr lang="en-GB" dirty="0"/>
          </a:p>
        </p:txBody>
      </p:sp>
      <p:sp>
        <p:nvSpPr>
          <p:cNvPr id="3" name="Content Placeholder 2">
            <a:extLst>
              <a:ext uri="{FF2B5EF4-FFF2-40B4-BE49-F238E27FC236}">
                <a16:creationId xmlns:a16="http://schemas.microsoft.com/office/drawing/2014/main" xmlns="" id="{F5B886E9-B18E-4820-AB86-7525D6F16BAB}"/>
              </a:ext>
            </a:extLst>
          </p:cNvPr>
          <p:cNvSpPr>
            <a:spLocks noGrp="1"/>
          </p:cNvSpPr>
          <p:nvPr>
            <p:ph idx="1"/>
          </p:nvPr>
        </p:nvSpPr>
        <p:spPr>
          <a:xfrm>
            <a:off x="669699" y="1259563"/>
            <a:ext cx="6904727" cy="1768277"/>
          </a:xfrm>
        </p:spPr>
        <p:txBody>
          <a:bodyPr>
            <a:normAutofit/>
          </a:bodyPr>
          <a:lstStyle/>
          <a:p>
            <a:pPr marL="360363" indent="-360363"/>
            <a:r>
              <a:rPr lang="en-GB" sz="2400" dirty="0" smtClean="0"/>
              <a:t>In </a:t>
            </a:r>
            <a:r>
              <a:rPr lang="en-GB" sz="2400" dirty="0"/>
              <a:t>4 groups, visit each hula hoop in turn and discuss </a:t>
            </a:r>
            <a:r>
              <a:rPr lang="en-GB" sz="2400" dirty="0" smtClean="0"/>
              <a:t>the statements that are in each one. Think of other drugs (legal or illegal) that might be one of the below.</a:t>
            </a:r>
            <a:endParaRPr lang="en-GB" sz="2400" dirty="0"/>
          </a:p>
        </p:txBody>
      </p:sp>
      <p:sp>
        <p:nvSpPr>
          <p:cNvPr id="5" name="Oval 4"/>
          <p:cNvSpPr/>
          <p:nvPr/>
        </p:nvSpPr>
        <p:spPr>
          <a:xfrm>
            <a:off x="8588947" y="1440208"/>
            <a:ext cx="779064" cy="81069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6" name="Oval 5"/>
          <p:cNvSpPr/>
          <p:nvPr/>
        </p:nvSpPr>
        <p:spPr>
          <a:xfrm>
            <a:off x="8584767" y="2340905"/>
            <a:ext cx="779064" cy="818823"/>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7" name="Oval 6"/>
          <p:cNvSpPr/>
          <p:nvPr/>
        </p:nvSpPr>
        <p:spPr>
          <a:xfrm>
            <a:off x="7675887" y="2340906"/>
            <a:ext cx="779064" cy="818822"/>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sp>
        <p:nvSpPr>
          <p:cNvPr id="8" name="Oval 7"/>
          <p:cNvSpPr/>
          <p:nvPr/>
        </p:nvSpPr>
        <p:spPr>
          <a:xfrm>
            <a:off x="7671704" y="1451464"/>
            <a:ext cx="779064" cy="799170"/>
          </a:xfrm>
          <a:prstGeom prst="ellipse">
            <a:avLst/>
          </a:prstGeom>
          <a:noFill/>
          <a:ln w="762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ffectLst>
                <a:glow rad="63500">
                  <a:schemeClr val="accent1">
                    <a:satMod val="175000"/>
                    <a:alpha val="40000"/>
                  </a:schemeClr>
                </a:glow>
              </a:effectLst>
            </a:endParaRPr>
          </a:p>
        </p:txBody>
      </p:sp>
      <p:pic>
        <p:nvPicPr>
          <p:cNvPr id="9" name="Picture 8" descr="TAAlogo.jpg"/>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bwMode="auto">
          <a:xfrm>
            <a:off x="8184016" y="5557592"/>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9000" y="2721654"/>
            <a:ext cx="8447526" cy="3554819"/>
          </a:xfrm>
          <a:prstGeom prst="rect">
            <a:avLst/>
          </a:prstGeom>
          <a:noFill/>
        </p:spPr>
        <p:txBody>
          <a:bodyPr wrap="square" rtlCol="0">
            <a:spAutoFit/>
          </a:bodyPr>
          <a:lstStyle/>
          <a:p>
            <a:pPr marL="363538">
              <a:spcBef>
                <a:spcPts val="200"/>
              </a:spcBef>
              <a:buNone/>
            </a:pPr>
            <a:r>
              <a:rPr lang="en-GB" sz="2400" b="1" i="1" dirty="0"/>
              <a:t>Statements:</a:t>
            </a:r>
          </a:p>
          <a:p>
            <a:pPr marL="363538" lvl="1" defTabSz="714375">
              <a:spcBef>
                <a:spcPts val="200"/>
              </a:spcBef>
            </a:pPr>
            <a:r>
              <a:rPr lang="en-GB" sz="2400" b="1" i="1" dirty="0"/>
              <a:t>Alcohol is a stimulant</a:t>
            </a:r>
          </a:p>
          <a:p>
            <a:pPr marL="363538" lvl="1" defTabSz="714375">
              <a:spcBef>
                <a:spcPts val="200"/>
              </a:spcBef>
            </a:pPr>
            <a:r>
              <a:rPr lang="en-GB" sz="2400" b="1" i="1" dirty="0"/>
              <a:t>Alcohol is a depressant</a:t>
            </a:r>
          </a:p>
          <a:p>
            <a:pPr marL="363538" lvl="1" defTabSz="714375">
              <a:spcBef>
                <a:spcPts val="200"/>
              </a:spcBef>
            </a:pPr>
            <a:r>
              <a:rPr lang="en-GB" sz="2400" b="1" i="1" dirty="0"/>
              <a:t>Alcohol is a pain killer</a:t>
            </a:r>
          </a:p>
          <a:p>
            <a:pPr marL="363538" lvl="1" defTabSz="714375">
              <a:spcBef>
                <a:spcPts val="200"/>
              </a:spcBef>
            </a:pPr>
            <a:r>
              <a:rPr lang="en-GB" sz="2400" b="1" i="1" dirty="0"/>
              <a:t>Alcohol is  hallucinogenic (makes you see </a:t>
            </a:r>
            <a:r>
              <a:rPr lang="en-GB" sz="2400" b="1" i="1" dirty="0" smtClean="0"/>
              <a:t>things </a:t>
            </a:r>
            <a:r>
              <a:rPr lang="en-GB" sz="2400" b="1" i="1" dirty="0"/>
              <a:t>that don’t exist)</a:t>
            </a:r>
          </a:p>
          <a:p>
            <a:pPr marL="360363" indent="-360363">
              <a:spcBef>
                <a:spcPts val="800"/>
              </a:spcBef>
              <a:buFont typeface="Arial"/>
              <a:buChar char="•"/>
            </a:pPr>
            <a:r>
              <a:rPr lang="en-GB" sz="2400" dirty="0"/>
              <a:t>Decide whether they true or false.</a:t>
            </a:r>
          </a:p>
          <a:p>
            <a:pPr marL="360363" indent="-360363">
              <a:spcBef>
                <a:spcPts val="200"/>
              </a:spcBef>
              <a:buFont typeface="Arial"/>
              <a:buChar char="•"/>
            </a:pPr>
            <a:r>
              <a:rPr lang="en-GB" sz="2400" dirty="0"/>
              <a:t>Discuss as a whole group.</a:t>
            </a:r>
          </a:p>
          <a:p>
            <a:endParaRPr lang="en-US" dirty="0"/>
          </a:p>
        </p:txBody>
      </p:sp>
    </p:spTree>
    <p:custDataLst>
      <p:tags r:id="rId1"/>
    </p:custDataLst>
    <p:extLst>
      <p:ext uri="{BB962C8B-B14F-4D97-AF65-F5344CB8AC3E}">
        <p14:creationId xmlns:p14="http://schemas.microsoft.com/office/powerpoint/2010/main" val="2999571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A8C30-F68E-43F8-B7DF-27872D85A02E}"/>
              </a:ext>
            </a:extLst>
          </p:cNvPr>
          <p:cNvSpPr>
            <a:spLocks noGrp="1"/>
          </p:cNvSpPr>
          <p:nvPr>
            <p:ph type="title"/>
          </p:nvPr>
        </p:nvSpPr>
        <p:spPr>
          <a:xfrm>
            <a:off x="827744" y="727468"/>
            <a:ext cx="8266103" cy="914400"/>
          </a:xfrm>
        </p:spPr>
        <p:txBody>
          <a:bodyPr>
            <a:normAutofit fontScale="90000"/>
          </a:bodyPr>
          <a:lstStyle/>
          <a:p>
            <a:pPr algn="ctr">
              <a:lnSpc>
                <a:spcPct val="100000"/>
              </a:lnSpc>
            </a:pPr>
            <a:r>
              <a:rPr lang="en-GB" sz="4000" b="1" dirty="0" smtClean="0">
                <a:solidFill>
                  <a:srgbClr val="70309F"/>
                </a:solidFill>
                <a:latin typeface="+mn-lt"/>
              </a:rPr>
              <a:t>ICE BREAKER: </a:t>
            </a:r>
            <a:br>
              <a:rPr lang="en-GB" sz="4000" b="1" dirty="0" smtClean="0">
                <a:solidFill>
                  <a:srgbClr val="70309F"/>
                </a:solidFill>
                <a:latin typeface="+mn-lt"/>
              </a:rPr>
            </a:br>
            <a:r>
              <a:rPr lang="en-GB" sz="4000" b="1" dirty="0" smtClean="0">
                <a:solidFill>
                  <a:srgbClr val="70309F"/>
                </a:solidFill>
                <a:latin typeface="+mn-lt"/>
              </a:rPr>
              <a:t>Crossing </a:t>
            </a:r>
            <a:r>
              <a:rPr lang="en-GB" sz="4000" b="1" dirty="0">
                <a:solidFill>
                  <a:srgbClr val="70309F"/>
                </a:solidFill>
                <a:latin typeface="+mn-lt"/>
              </a:rPr>
              <a:t>the circle /Show of hands </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39799D0F-50BF-498A-8CC3-285257E800AE}"/>
              </a:ext>
            </a:extLst>
          </p:cNvPr>
          <p:cNvSpPr>
            <a:spLocks noGrp="1"/>
          </p:cNvSpPr>
          <p:nvPr>
            <p:ph idx="1"/>
          </p:nvPr>
        </p:nvSpPr>
        <p:spPr>
          <a:xfrm>
            <a:off x="793726" y="1514467"/>
            <a:ext cx="4796381" cy="5232000"/>
          </a:xfrm>
        </p:spPr>
        <p:txBody>
          <a:bodyPr>
            <a:normAutofit/>
          </a:bodyPr>
          <a:lstStyle/>
          <a:p>
            <a:pPr marL="363538" indent="-363538">
              <a:lnSpc>
                <a:spcPct val="110000"/>
              </a:lnSpc>
            </a:pPr>
            <a:r>
              <a:rPr lang="en-GB" dirty="0"/>
              <a:t>Standing in a circle, cross to the other side if the statements apply to you. </a:t>
            </a:r>
            <a:endParaRPr lang="en-GB" dirty="0" smtClean="0"/>
          </a:p>
          <a:p>
            <a:pPr marL="363538" indent="0">
              <a:lnSpc>
                <a:spcPct val="110000"/>
              </a:lnSpc>
              <a:buNone/>
            </a:pPr>
            <a:r>
              <a:rPr lang="en-GB" dirty="0" smtClean="0"/>
              <a:t>Or </a:t>
            </a:r>
            <a:r>
              <a:rPr lang="en-GB" dirty="0"/>
              <a:t>sitting </a:t>
            </a:r>
            <a:r>
              <a:rPr lang="en-GB" dirty="0" smtClean="0"/>
              <a:t>there, stand up and then sit down again in any of the following statements apply </a:t>
            </a:r>
            <a:r>
              <a:rPr lang="en-GB" dirty="0"/>
              <a:t>to </a:t>
            </a:r>
            <a:r>
              <a:rPr lang="en-GB" dirty="0" smtClean="0"/>
              <a:t>you.</a:t>
            </a:r>
          </a:p>
          <a:p>
            <a:pPr marL="363538" indent="-363538">
              <a:lnSpc>
                <a:spcPct val="110000"/>
              </a:lnSpc>
            </a:pPr>
            <a:r>
              <a:rPr lang="en-GB" altLang="en-US" dirty="0" smtClean="0">
                <a:cs typeface="Arial" panose="020B0604020202020204" pitchFamily="34" charset="0"/>
              </a:rPr>
              <a:t>What </a:t>
            </a:r>
            <a:r>
              <a:rPr lang="en-GB" altLang="en-US" dirty="0">
                <a:cs typeface="Arial" panose="020B0604020202020204" pitchFamily="34" charset="0"/>
              </a:rPr>
              <a:t>do you think this activity shows? </a:t>
            </a:r>
            <a:endParaRPr lang="en-US" dirty="0">
              <a:solidFill>
                <a:schemeClr val="tx1">
                  <a:lumMod val="65000"/>
                  <a:lumOff val="35000"/>
                </a:schemeClr>
              </a:solidFill>
            </a:endParaRPr>
          </a:p>
          <a:p>
            <a:pPr marL="0" indent="0">
              <a:lnSpc>
                <a:spcPct val="110000"/>
              </a:lnSpc>
              <a:buNone/>
            </a:pPr>
            <a:endParaRPr lang="en-GB" sz="2200" b="1" dirty="0"/>
          </a:p>
          <a:p>
            <a:pPr marL="446088"/>
            <a:endParaRPr lang="en-GB" altLang="en-US" sz="2100" dirty="0">
              <a:solidFill>
                <a:srgbClr val="333399"/>
              </a:solidFill>
              <a:cs typeface="Arial" panose="020B0604020202020204" pitchFamily="34" charset="0"/>
            </a:endParaRPr>
          </a:p>
          <a:p>
            <a:pPr>
              <a:spcAft>
                <a:spcPts val="600"/>
              </a:spcAft>
            </a:pPr>
            <a:endParaRPr lang="en-GB" altLang="en-US" dirty="0" smtClean="0">
              <a:solidFill>
                <a:srgbClr val="333399"/>
              </a:solidFill>
              <a:cs typeface="Arial" panose="020B0604020202020204" pitchFamily="34" charset="0"/>
            </a:endParaRPr>
          </a:p>
          <a:p>
            <a:endParaRPr lang="en-GB" dirty="0"/>
          </a:p>
        </p:txBody>
      </p:sp>
      <p:sp>
        <p:nvSpPr>
          <p:cNvPr id="5" name="Content Placeholder 2">
            <a:extLst>
              <a:ext uri="{FF2B5EF4-FFF2-40B4-BE49-F238E27FC236}">
                <a16:creationId xmlns:a16="http://schemas.microsoft.com/office/drawing/2014/main" xmlns="" id="{39799D0F-50BF-498A-8CC3-285257E800AE}"/>
              </a:ext>
            </a:extLst>
          </p:cNvPr>
          <p:cNvSpPr txBox="1">
            <a:spLocks/>
          </p:cNvSpPr>
          <p:nvPr/>
        </p:nvSpPr>
        <p:spPr>
          <a:xfrm>
            <a:off x="501262" y="4588082"/>
            <a:ext cx="8786002" cy="3549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GB" altLang="en-US" dirty="0" smtClean="0">
              <a:solidFill>
                <a:srgbClr val="333399"/>
              </a:solidFill>
              <a:cs typeface="Arial" panose="020B0604020202020204" pitchFamily="34" charset="0"/>
            </a:endParaRPr>
          </a:p>
          <a:p>
            <a:endParaRPr lang="en-GB" dirty="0"/>
          </a:p>
        </p:txBody>
      </p:sp>
      <p:pic>
        <p:nvPicPr>
          <p:cNvPr id="10" name="Picture 9" descr="Screen Shot 2018-03-21 at 08.16.04.png"/>
          <p:cNvPicPr>
            <a:picLocks noChangeAspect="1"/>
          </p:cNvPicPr>
          <p:nvPr/>
        </p:nvPicPr>
        <p:blipFill rotWithShape="1">
          <a:blip r:embed="rId4">
            <a:extLst>
              <a:ext uri="{28A0092B-C50C-407E-A947-70E740481C1C}">
                <a14:useLocalDpi xmlns:a14="http://schemas.microsoft.com/office/drawing/2010/main" val="0"/>
              </a:ext>
            </a:extLst>
          </a:blip>
          <a:srcRect l="6390" t="5705" r="6767" b="16068"/>
          <a:stretch/>
        </p:blipFill>
        <p:spPr>
          <a:xfrm>
            <a:off x="5878322" y="1990769"/>
            <a:ext cx="3553552" cy="2953567"/>
          </a:xfrm>
          <a:prstGeom prst="rect">
            <a:avLst/>
          </a:prstGeom>
        </p:spPr>
      </p:pic>
      <p:pic>
        <p:nvPicPr>
          <p:cNvPr id="11" name="Picture 10" descr="TAAlogo.jpg"/>
          <p:cNvPicPr>
            <a:picLocks noChangeAspect="1"/>
          </p:cNvPicPr>
          <p:nvPr/>
        </p:nvPicPr>
        <p:blipFill rotWithShape="1">
          <a:blip r:embed="rId5">
            <a:extLst>
              <a:ext uri="{28A0092B-C50C-407E-A947-70E740481C1C}">
                <a14:useLocalDpi xmlns:a14="http://schemas.microsoft.com/office/drawing/2010/main" val="0"/>
              </a:ext>
            </a:extLst>
          </a:blip>
          <a:srcRect b="14914"/>
          <a:stretch/>
        </p:blipFill>
        <p:spPr bwMode="auto">
          <a:xfrm>
            <a:off x="8173433" y="5578758"/>
            <a:ext cx="1312753" cy="9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30510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7CA8C30-F68E-43F8-B7DF-27872D85A02E}"/>
              </a:ext>
            </a:extLst>
          </p:cNvPr>
          <p:cNvSpPr>
            <a:spLocks noGrp="1"/>
          </p:cNvSpPr>
          <p:nvPr>
            <p:ph type="title"/>
          </p:nvPr>
        </p:nvSpPr>
        <p:spPr/>
        <p:txBody>
          <a:bodyPr>
            <a:normAutofit fontScale="90000"/>
          </a:bodyPr>
          <a:lstStyle/>
          <a:p>
            <a:pPr algn="ctr">
              <a:lnSpc>
                <a:spcPct val="100000"/>
              </a:lnSpc>
            </a:pPr>
            <a:r>
              <a:rPr lang="en-GB" sz="4000" b="1" dirty="0" smtClean="0">
                <a:solidFill>
                  <a:srgbClr val="70309F"/>
                </a:solidFill>
                <a:latin typeface="+mn-lt"/>
              </a:rPr>
              <a:t>ICE BREAKER: </a:t>
            </a:r>
            <a:br>
              <a:rPr lang="en-GB" sz="4000" b="1" dirty="0" smtClean="0">
                <a:solidFill>
                  <a:srgbClr val="70309F"/>
                </a:solidFill>
                <a:latin typeface="+mn-lt"/>
              </a:rPr>
            </a:br>
            <a:r>
              <a:rPr lang="en-GB" sz="4000" b="1" dirty="0" smtClean="0">
                <a:solidFill>
                  <a:srgbClr val="70309F"/>
                </a:solidFill>
                <a:latin typeface="+mn-lt"/>
              </a:rPr>
              <a:t>Fact or Fiction</a:t>
            </a:r>
            <a:r>
              <a:rPr lang="en-GB" dirty="0"/>
              <a:t/>
            </a:r>
            <a:br>
              <a:rPr lang="en-GB" dirty="0"/>
            </a:br>
            <a:endParaRPr lang="en-GB" dirty="0"/>
          </a:p>
        </p:txBody>
      </p:sp>
      <p:pic>
        <p:nvPicPr>
          <p:cNvPr id="5" name="Picture 4" descr="Screen Shot 2018-04-13 at 08.13.56.png"/>
          <p:cNvPicPr>
            <a:picLocks noChangeAspect="1"/>
          </p:cNvPicPr>
          <p:nvPr/>
        </p:nvPicPr>
        <p:blipFill rotWithShape="1">
          <a:blip r:embed="rId3">
            <a:extLst>
              <a:ext uri="{28A0092B-C50C-407E-A947-70E740481C1C}">
                <a14:useLocalDpi xmlns:a14="http://schemas.microsoft.com/office/drawing/2010/main" val="0"/>
              </a:ext>
            </a:extLst>
          </a:blip>
          <a:srcRect l="1303" b="12319"/>
          <a:stretch/>
        </p:blipFill>
        <p:spPr>
          <a:xfrm>
            <a:off x="2562723" y="1525633"/>
            <a:ext cx="4840879" cy="4257881"/>
          </a:xfrm>
          <a:prstGeom prst="rect">
            <a:avLst/>
          </a:prstGeom>
        </p:spPr>
      </p:pic>
      <p:sp>
        <p:nvSpPr>
          <p:cNvPr id="6" name="TextBox 5"/>
          <p:cNvSpPr txBox="1"/>
          <p:nvPr/>
        </p:nvSpPr>
        <p:spPr>
          <a:xfrm>
            <a:off x="1201930" y="6271143"/>
            <a:ext cx="8458865" cy="369332"/>
          </a:xfrm>
          <a:prstGeom prst="rect">
            <a:avLst/>
          </a:prstGeom>
          <a:noFill/>
        </p:spPr>
        <p:txBody>
          <a:bodyPr wrap="square" rtlCol="0">
            <a:spAutoFit/>
          </a:bodyPr>
          <a:lstStyle/>
          <a:p>
            <a:r>
              <a:rPr lang="en-GB" dirty="0" smtClean="0">
                <a:hlinkClick r:id="rId4"/>
              </a:rPr>
              <a:t>http://www.talkaboutalcohol.com</a:t>
            </a:r>
            <a:r>
              <a:rPr lang="en-GB" dirty="0" smtClean="0"/>
              <a:t> (accessed via the Challenge Zone)</a:t>
            </a:r>
            <a:endParaRPr lang="en-US" dirty="0"/>
          </a:p>
        </p:txBody>
      </p:sp>
    </p:spTree>
    <p:extLst>
      <p:ext uri="{BB962C8B-B14F-4D97-AF65-F5344CB8AC3E}">
        <p14:creationId xmlns:p14="http://schemas.microsoft.com/office/powerpoint/2010/main" val="3942323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1321</Words>
  <Application>Microsoft Macintosh PowerPoint</Application>
  <PresentationFormat>A4 Paper (210x297 mm)</PresentationFormat>
  <Paragraphs>147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LESSON 1  ASSESSING KNOWLEDGE   </vt:lpstr>
      <vt:lpstr>GROUND RULES   How will we behave in today’s session?</vt:lpstr>
      <vt:lpstr>SIGNPOSTING   where can I get help?</vt:lpstr>
      <vt:lpstr>LEARNING OBJECTIVES  </vt:lpstr>
      <vt:lpstr>INTENDED LEARNING OUTCOMES  </vt:lpstr>
      <vt:lpstr>ICE BREAKERS   Choose one from the following:</vt:lpstr>
      <vt:lpstr>ICE BREAKER: Four Hoops    </vt:lpstr>
      <vt:lpstr>ICE BREAKER:  Crossing the circle /Show of hands  </vt:lpstr>
      <vt:lpstr>ICE BREAKER:  Fact or Fiction </vt:lpstr>
      <vt:lpstr>ACTIVITY 1</vt:lpstr>
      <vt:lpstr>PowerPoint Presentation</vt:lpstr>
      <vt:lpstr>PowerPoint Presentation</vt:lpstr>
      <vt:lpstr>PowerPoint Presentation</vt:lpstr>
      <vt:lpstr>WHAT CAN YOU REMEMBER?</vt:lpstr>
      <vt:lpstr>WHAT HAVE WE COVERED TODAY? </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Nell</dc:creator>
  <cp:lastModifiedBy>Alison Rees</cp:lastModifiedBy>
  <cp:revision>91</cp:revision>
  <dcterms:created xsi:type="dcterms:W3CDTF">2018-01-23T12:35:38Z</dcterms:created>
  <dcterms:modified xsi:type="dcterms:W3CDTF">2018-06-08T09:57:56Z</dcterms:modified>
</cp:coreProperties>
</file>