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21"/>
  </p:notesMasterIdLst>
  <p:sldIdLst>
    <p:sldId id="375" r:id="rId6"/>
    <p:sldId id="376" r:id="rId7"/>
    <p:sldId id="422" r:id="rId8"/>
    <p:sldId id="414" r:id="rId9"/>
    <p:sldId id="415" r:id="rId10"/>
    <p:sldId id="407" r:id="rId11"/>
    <p:sldId id="408" r:id="rId12"/>
    <p:sldId id="409" r:id="rId13"/>
    <p:sldId id="410" r:id="rId14"/>
    <p:sldId id="413" r:id="rId15"/>
    <p:sldId id="418" r:id="rId16"/>
    <p:sldId id="420" r:id="rId17"/>
    <p:sldId id="423" r:id="rId18"/>
    <p:sldId id="419" r:id="rId19"/>
    <p:sldId id="424" r:id="rId20"/>
  </p:sldIdLst>
  <p:sldSz cx="9144000" cy="6858000" type="screen4x3"/>
  <p:notesSz cx="6858000" cy="99472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CDCD"/>
    <a:srgbClr val="DDFFFF"/>
    <a:srgbClr val="CCFFCC"/>
    <a:srgbClr val="F4D4BA"/>
    <a:srgbClr val="FFF0C1"/>
    <a:srgbClr val="00AEEF"/>
    <a:srgbClr val="FFEDB9"/>
    <a:srgbClr val="CAE8AA"/>
    <a:srgbClr val="F2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617" autoAdjust="0"/>
    <p:restoredTop sz="91456" autoAdjust="0"/>
  </p:normalViewPr>
  <p:slideViewPr>
    <p:cSldViewPr>
      <p:cViewPr varScale="1">
        <p:scale>
          <a:sx n="73" d="100"/>
          <a:sy n="73" d="100"/>
        </p:scale>
        <p:origin x="4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72823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2" tIns="45932" rIns="91862" bIns="4593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565" y="3"/>
            <a:ext cx="2972822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2" tIns="45932" rIns="91862" bIns="4593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288" y="4724920"/>
            <a:ext cx="5485430" cy="447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2" tIns="45932" rIns="91862" bIns="45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8232"/>
            <a:ext cx="2972823" cy="49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2" tIns="45932" rIns="91862" bIns="4593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565" y="9448232"/>
            <a:ext cx="2972822" cy="49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2" tIns="45932" rIns="91862" bIns="4593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B37777-79E1-4746-8549-CA61C1052C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84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100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14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231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31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83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49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3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45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39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52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5107" indent="-286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6320" indent="-229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4847" indent="-229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3375" indent="-229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1903" indent="-229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0431" indent="-229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8958" indent="-229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487" indent="-229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D980F7-1EE9-4118-B256-B4540D7125C8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4531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5107" indent="-286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6320" indent="-229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4847" indent="-229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3375" indent="-229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1903" indent="-229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0431" indent="-229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8958" indent="-229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487" indent="-229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D980F7-1EE9-4118-B256-B4540D7125C8}" type="slidenum">
              <a:rPr lang="en-GB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55433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5107" indent="-286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6320" indent="-229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4847" indent="-229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3375" indent="-229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1903" indent="-229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0431" indent="-229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8958" indent="-229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7487" indent="-2292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D980F7-1EE9-4118-B256-B4540D7125C8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06766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80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9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2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71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0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40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90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73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4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1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2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2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3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2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8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7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19/06/2018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76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mailto:lpope@chewvalleyschool.co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7849120" cy="2088902"/>
          </a:xfrm>
        </p:spPr>
        <p:txBody>
          <a:bodyPr/>
          <a:lstStyle/>
          <a:p>
            <a:pPr algn="ctr"/>
            <a:r>
              <a:rPr lang="en-GB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ea typeface="Verdana" panose="020B0604030504040204" pitchFamily="34" charset="0"/>
                <a:cs typeface="Verdana" panose="020B0604030504040204" pitchFamily="34" charset="0"/>
              </a:rPr>
              <a:t>AET National Alcohol Conference </a:t>
            </a:r>
            <a:br>
              <a:rPr lang="en-GB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3848" y="37890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endParaRPr lang="en-GB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Louise Pope</a:t>
            </a:r>
            <a:endParaRPr lang="en-GB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Head of PSHRE</a:t>
            </a:r>
          </a:p>
          <a:p>
            <a:pPr marL="0" indent="0" algn="ctr">
              <a:buNone/>
            </a:pPr>
            <a:r>
              <a:rPr lang="en-GB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Chew Valley School</a:t>
            </a:r>
            <a:endParaRPr lang="en-GB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lpope@chewvalleyschool.co.uk</a:t>
            </a:r>
            <a:endParaRPr lang="en-GB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en-GB" sz="24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philosophypope</a:t>
            </a:r>
            <a:endParaRPr lang="en-GB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22" y="367308"/>
            <a:ext cx="3419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1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Hoops for discussion 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084168" y="3356992"/>
            <a:ext cx="2304256" cy="2224744"/>
          </a:xfrm>
          <a:prstGeom prst="ellipse">
            <a:avLst/>
          </a:prstGeom>
          <a:solidFill>
            <a:srgbClr val="FFC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Why do some young people not get into problems when they drink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95936" y="1700808"/>
            <a:ext cx="2304256" cy="2224744"/>
          </a:xfrm>
          <a:prstGeom prst="ellipse">
            <a:avLst/>
          </a:prstGeom>
          <a:solidFill>
            <a:srgbClr val="92D05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Why do young people choose not to drink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67744" y="3717032"/>
            <a:ext cx="2304256" cy="2224744"/>
          </a:xfrm>
          <a:prstGeom prst="ellipse">
            <a:avLst/>
          </a:prstGeom>
          <a:solidFill>
            <a:srgbClr val="FFFF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Why do some young people get into problems when they drink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9552" y="1716832"/>
            <a:ext cx="2304256" cy="2224744"/>
          </a:xfrm>
          <a:prstGeom prst="ellipse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Why do some young people drink?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115616" y="2658284"/>
            <a:ext cx="1367036" cy="8677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907704" y="1732617"/>
            <a:ext cx="1506860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821498" y="1732617"/>
            <a:ext cx="1578868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987824" y="831035"/>
            <a:ext cx="1584176" cy="7977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771800" y="2636912"/>
            <a:ext cx="1647800" cy="8891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778186" y="2658284"/>
            <a:ext cx="1666022" cy="8677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123728" y="3645026"/>
            <a:ext cx="1581522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067943" y="3645025"/>
            <a:ext cx="1634263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987824" y="4653136"/>
            <a:ext cx="1790362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93358"/>
            <a:ext cx="894026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Diamond 9 </a:t>
            </a:r>
            <a:endParaRPr kumimoji="0" lang="en-GB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749" y="2420888"/>
            <a:ext cx="361676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12474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  </a:t>
            </a:r>
            <a:r>
              <a:rPr lang="en-GB" sz="5400" b="1" dirty="0" smtClean="0"/>
              <a:t>Hot seat   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6609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No Question is a silly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388" y="1340768"/>
            <a:ext cx="2987824" cy="222252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4786" y="3505318"/>
            <a:ext cx="826765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7</a:t>
            </a:r>
            <a:r>
              <a:rPr lang="en-GB" dirty="0" smtClean="0"/>
              <a:t>. Honesty is the best policy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787" y="4998867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 smtClean="0"/>
              <a:t>8. No scare tactics!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908050"/>
            <a:ext cx="5616624" cy="792163"/>
          </a:xfrm>
        </p:spPr>
        <p:txBody>
          <a:bodyPr/>
          <a:lstStyle/>
          <a:p>
            <a:r>
              <a:rPr lang="en-GB" dirty="0" smtClean="0"/>
              <a:t>9. Signpost  sources of help and support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71" y="2260037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4725" t="8657" r="5901" b="10625"/>
          <a:stretch/>
        </p:blipFill>
        <p:spPr>
          <a:xfrm>
            <a:off x="251520" y="2244033"/>
            <a:ext cx="3249141" cy="266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4175" t="12595" r="14563" b="10625"/>
          <a:stretch/>
        </p:blipFill>
        <p:spPr>
          <a:xfrm>
            <a:off x="1732074" y="3933056"/>
            <a:ext cx="1944216" cy="2808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50000" t="6688" r="1176" b="8657"/>
          <a:stretch/>
        </p:blipFill>
        <p:spPr>
          <a:xfrm>
            <a:off x="3917044" y="4683462"/>
            <a:ext cx="2952328" cy="2047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50000" t="6688" r="1963"/>
          <a:stretch/>
        </p:blipFill>
        <p:spPr>
          <a:xfrm>
            <a:off x="6156176" y="2515190"/>
            <a:ext cx="2817029" cy="21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10. Always ask for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36" y="2046049"/>
            <a:ext cx="5220072" cy="275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66025" cy="792163"/>
          </a:xfrm>
          <a:ln w="12700"/>
        </p:spPr>
        <p:txBody>
          <a:bodyPr/>
          <a:lstStyle/>
          <a:p>
            <a:r>
              <a:rPr lang="en-GB" sz="32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3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306896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Top Ten Tips for teaching PSHE (alcohol and drugs)</a:t>
            </a:r>
            <a:endParaRPr lang="en-GB" sz="4000" b="1" dirty="0"/>
          </a:p>
        </p:txBody>
      </p:sp>
      <p:sp>
        <p:nvSpPr>
          <p:cNvPr id="7" name="Oval 6"/>
          <p:cNvSpPr/>
          <p:nvPr/>
        </p:nvSpPr>
        <p:spPr>
          <a:xfrm>
            <a:off x="395536" y="1052736"/>
            <a:ext cx="2448272" cy="1944216"/>
          </a:xfrm>
          <a:prstGeom prst="ellipse">
            <a:avLst/>
          </a:prstGeom>
          <a:solidFill>
            <a:srgbClr val="CCFFCC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Within context of  PSHE / healthy lifestyles education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35896" y="881086"/>
            <a:ext cx="2592288" cy="1984004"/>
          </a:xfrm>
          <a:prstGeom prst="ellipse">
            <a:avLst/>
          </a:prstGeom>
          <a:solidFill>
            <a:srgbClr val="FFCDCD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Develops knowledge, skills &amp; understanding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88224" y="1186873"/>
            <a:ext cx="2025982" cy="1678217"/>
          </a:xfrm>
          <a:prstGeom prst="ellipse">
            <a:avLst/>
          </a:prstGeom>
          <a:solidFill>
            <a:srgbClr val="FFC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Explores attitudes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5536" y="4596269"/>
            <a:ext cx="2448272" cy="1736551"/>
          </a:xfrm>
          <a:prstGeom prst="ellipse">
            <a:avLst/>
          </a:prstGeom>
          <a:solidFill>
            <a:srgbClr val="DDFFFF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Differentiated (age, experience, SEND etc.,)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55876" y="4602305"/>
            <a:ext cx="2664296" cy="1800200"/>
          </a:xfrm>
          <a:prstGeom prst="ellipse">
            <a:avLst/>
          </a:prstGeom>
          <a:solidFill>
            <a:srgbClr val="FFFF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Enables young people to lead safe, healthy responsible lives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4862" y="4596269"/>
            <a:ext cx="2160240" cy="13681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No shock/ scare  tactics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Ground Rules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1442" y="2132857"/>
            <a:ext cx="3668713" cy="3600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Respect each other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Listen to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No personal info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Not laughed at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It’s OK not to know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Ok to pass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Confidentiality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3" y="2420888"/>
            <a:ext cx="3599051" cy="240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 2. Environment</a:t>
            </a:r>
            <a:endParaRPr lang="en-GB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06342"/>
            <a:ext cx="3857244" cy="274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90756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   Every voice matters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23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18025"/>
            <a:ext cx="7560840" cy="792163"/>
          </a:xfrm>
        </p:spPr>
        <p:txBody>
          <a:bodyPr/>
          <a:lstStyle/>
          <a:p>
            <a:pPr algn="ctr"/>
            <a:r>
              <a:rPr lang="en-GB" sz="4400" dirty="0"/>
              <a:t>Ice-breakers / energisers </a:t>
            </a:r>
            <a:endParaRPr lang="en-GB" sz="4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3888432" cy="232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6612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    </a:t>
            </a:r>
            <a:r>
              <a:rPr lang="en-GB" sz="3600" b="1" dirty="0" smtClean="0"/>
              <a:t>Bounce the ball – say a drink / fact  </a:t>
            </a:r>
            <a:endParaRPr lang="en-GB" sz="3600" b="1" dirty="0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755576" y="752141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4000" dirty="0" smtClean="0"/>
              <a:t>3. Get them moving</a:t>
            </a:r>
          </a:p>
        </p:txBody>
      </p:sp>
    </p:spTree>
    <p:extLst>
      <p:ext uri="{BB962C8B-B14F-4D97-AF65-F5344CB8AC3E}">
        <p14:creationId xmlns:p14="http://schemas.microsoft.com/office/powerpoint/2010/main" val="33058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0641" y="1918440"/>
            <a:ext cx="7055380" cy="78635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Have a Guess – </a:t>
            </a:r>
            <a:r>
              <a:rPr lang="en-GB" sz="4000" dirty="0" err="1" smtClean="0"/>
              <a:t>Yrs</a:t>
            </a:r>
            <a:r>
              <a:rPr lang="en-GB" sz="4000" dirty="0" smtClean="0"/>
              <a:t> 8 &amp;10s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123728" y="3145609"/>
            <a:ext cx="576064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GB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% </a:t>
            </a:r>
            <a:r>
              <a:rPr lang="en-GB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have never had an alcoholic drink </a:t>
            </a:r>
            <a:r>
              <a:rPr lang="en-GB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829057" y="3191503"/>
            <a:ext cx="1728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en-GB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55</a:t>
            </a: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</a:t>
            </a:r>
            <a:endParaRPr lang="en-GB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611188" y="4292600"/>
            <a:ext cx="1728787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</a:t>
            </a:r>
            <a:endParaRPr lang="en-GB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39750" y="5734050"/>
            <a:ext cx="7777163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GB" sz="2800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GB" sz="2800">
              <a:latin typeface="Arial" charset="0"/>
            </a:endParaRPr>
          </a:p>
        </p:txBody>
      </p:sp>
      <p:sp>
        <p:nvSpPr>
          <p:cNvPr id="6152" name="AutoShape 10" descr="Image result for alcohol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53" name="AutoShape 12" descr="Image result for alcohol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54" name="AutoShape 14" descr="Image result for alcohol"/>
          <p:cNvSpPr>
            <a:spLocks noChangeAspect="1" noChangeArrowheads="1"/>
          </p:cNvSpPr>
          <p:nvPr/>
        </p:nvSpPr>
        <p:spPr bwMode="auto">
          <a:xfrm>
            <a:off x="3683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55" name="AutoShape 16" descr="Image result for alcohol"/>
          <p:cNvSpPr>
            <a:spLocks noChangeAspect="1" noChangeArrowheads="1"/>
          </p:cNvSpPr>
          <p:nvPr/>
        </p:nvSpPr>
        <p:spPr bwMode="auto">
          <a:xfrm>
            <a:off x="520700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4882508"/>
            <a:ext cx="3419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84710" y="712160"/>
            <a:ext cx="7055380" cy="1141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4400" dirty="0" smtClean="0"/>
              <a:t> 4. Good research base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9894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8" grpId="0" autoUpdateAnimBg="0"/>
      <p:bldP spid="79879" grpId="0" autoUpdateAnimBg="0"/>
      <p:bldP spid="7988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97863" y="1779381"/>
            <a:ext cx="7055380" cy="140053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Have a Guess – </a:t>
            </a:r>
            <a:r>
              <a:rPr lang="en-GB" sz="4000" dirty="0" err="1" smtClean="0"/>
              <a:t>Yrs</a:t>
            </a:r>
            <a:r>
              <a:rPr lang="en-GB" sz="4000" dirty="0" smtClean="0"/>
              <a:t> 8 &amp;10s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47438" y="1411729"/>
            <a:ext cx="74882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</a:t>
            </a:r>
            <a:endParaRPr lang="en-GB" sz="3200">
              <a:latin typeface="Arial" charset="0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368575" y="3009195"/>
            <a:ext cx="6246942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GB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% </a:t>
            </a:r>
            <a:r>
              <a:rPr lang="en-GB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didn’t drink alcohol in the last week</a:t>
            </a:r>
            <a:r>
              <a:rPr lang="en-GB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043608" y="3004815"/>
            <a:ext cx="1728787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en-GB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87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</a:t>
            </a:r>
            <a:endParaRPr lang="en-GB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611188" y="4292600"/>
            <a:ext cx="1728787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</a:t>
            </a:r>
            <a:endParaRPr lang="en-GB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39750" y="5734050"/>
            <a:ext cx="7777163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GB" sz="2800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GB" sz="2800">
              <a:latin typeface="Arial" charset="0"/>
            </a:endParaRPr>
          </a:p>
        </p:txBody>
      </p:sp>
      <p:sp>
        <p:nvSpPr>
          <p:cNvPr id="6152" name="AutoShape 10" descr="Image result for alcohol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53" name="AutoShape 12" descr="Image result for alcohol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54" name="AutoShape 14" descr="Image result for alcohol"/>
          <p:cNvSpPr>
            <a:spLocks noChangeAspect="1" noChangeArrowheads="1"/>
          </p:cNvSpPr>
          <p:nvPr/>
        </p:nvSpPr>
        <p:spPr bwMode="auto">
          <a:xfrm>
            <a:off x="3683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55" name="AutoShape 16" descr="Image result for alcohol"/>
          <p:cNvSpPr>
            <a:spLocks noChangeAspect="1" noChangeArrowheads="1"/>
          </p:cNvSpPr>
          <p:nvPr/>
        </p:nvSpPr>
        <p:spPr bwMode="auto">
          <a:xfrm>
            <a:off x="520700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40584"/>
            <a:ext cx="3419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2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6" grpId="0" autoUpdateAnimBg="0"/>
      <p:bldP spid="79878" grpId="0" autoUpdateAnimBg="0"/>
      <p:bldP spid="79879" grpId="0" autoUpdateAnimBg="0"/>
      <p:bldP spid="7988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47438" y="1411729"/>
            <a:ext cx="74882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</a:t>
            </a:r>
            <a:endParaRPr lang="en-GB" sz="3200">
              <a:latin typeface="Arial" charset="0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123728" y="3163564"/>
            <a:ext cx="6804025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GB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% </a:t>
            </a:r>
            <a:r>
              <a:rPr lang="en-GB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hadn’t been drunk in the last week </a:t>
            </a:r>
            <a:r>
              <a:rPr lang="en-GB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endParaRPr lang="en-GB" sz="4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825500" y="3163564"/>
            <a:ext cx="1728787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en-GB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91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</a:t>
            </a:r>
            <a:endParaRPr lang="en-GB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611188" y="4292600"/>
            <a:ext cx="1728787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</a:t>
            </a:r>
            <a:endParaRPr lang="en-GB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39750" y="5734050"/>
            <a:ext cx="7777163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GB" sz="2800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GB" sz="2800">
              <a:latin typeface="Arial" charset="0"/>
            </a:endParaRPr>
          </a:p>
        </p:txBody>
      </p:sp>
      <p:sp>
        <p:nvSpPr>
          <p:cNvPr id="6152" name="AutoShape 10" descr="Image result for alcohol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53" name="AutoShape 12" descr="Image result for alcohol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54" name="AutoShape 14" descr="Image result for alcohol"/>
          <p:cNvSpPr>
            <a:spLocks noChangeAspect="1" noChangeArrowheads="1"/>
          </p:cNvSpPr>
          <p:nvPr/>
        </p:nvSpPr>
        <p:spPr bwMode="auto">
          <a:xfrm>
            <a:off x="3683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55" name="AutoShape 16" descr="Image result for alcohol"/>
          <p:cNvSpPr>
            <a:spLocks noChangeAspect="1" noChangeArrowheads="1"/>
          </p:cNvSpPr>
          <p:nvPr/>
        </p:nvSpPr>
        <p:spPr bwMode="auto">
          <a:xfrm>
            <a:off x="520700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93" y="4792075"/>
            <a:ext cx="3419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1097863" y="1779381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4000" smtClean="0"/>
              <a:t>Have a Guess – Yrs 8 &amp;10s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19582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  <p:bldP spid="79878" grpId="0" autoUpdateAnimBg="0"/>
      <p:bldP spid="79879" grpId="0" autoUpdateAnimBg="0"/>
      <p:bldP spid="79880" grpId="0" autoUpdateAnimBg="0"/>
      <p:bldP spid="1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197388"/>
            <a:ext cx="3446288" cy="936774"/>
          </a:xfrm>
        </p:spPr>
        <p:txBody>
          <a:bodyPr/>
          <a:lstStyle/>
          <a:p>
            <a:pPr algn="ctr"/>
            <a:r>
              <a:rPr lang="en-GB" sz="2800" dirty="0" smtClean="0"/>
              <a:t> Alcohol Clock Activity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AutoShape 2" descr="Image result for cloc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clock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94087"/>
            <a:ext cx="323656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683568" y="821161"/>
            <a:ext cx="748742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4000" dirty="0"/>
              <a:t>5</a:t>
            </a:r>
            <a:r>
              <a:rPr lang="en-GB" sz="4000" dirty="0" smtClean="0"/>
              <a:t>. Active Learning Strategies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8" y="4150665"/>
            <a:ext cx="3465675" cy="214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83127" y="3418103"/>
            <a:ext cx="3600400" cy="536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GB" sz="2800" smtClean="0"/>
              <a:t>Continuums </a:t>
            </a:r>
            <a:endParaRPr lang="en-GB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24" y="1719839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7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D4F3DC1920C46B544544EF29D9EB8" ma:contentTypeVersion="2" ma:contentTypeDescription="Create a new document." ma:contentTypeScope="" ma:versionID="e93fa40bea90d9aaebbbb8989028b3e2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611baf54edb4538ed5a2ecd489b16db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mageWidth" ma:index="9" nillable="true" ma:displayName="Picture Width" ma:internalName="ImageWidth" ma:readOnly="true">
      <xsd:simpleType>
        <xsd:restriction base="dms:Unknown"/>
      </xsd:simpleType>
    </xsd:element>
    <xsd:element name="ImageHeight" ma:index="10" nillable="true" ma:displayName="Picture Height" ma:internalName="ImageHeight" ma:readOnly="true">
      <xsd:simpleType>
        <xsd:restriction base="dms:Unknown"/>
      </xsd:simpleType>
    </xsd:element>
    <xsd:element name="PublishingStartDate" ma:index="12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2B9D31B-49AB-460C-AE23-FAF1ABFFD3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8EEA8F7-5A6D-4407-98B2-88ECA1E68F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1A9519-9710-454E-A1A3-91A2A09F1DCA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4189419-2DFF-4B03-AF50-54D4C568028E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4359</TotalTime>
  <Words>288</Words>
  <Application>Microsoft Office PowerPoint</Application>
  <PresentationFormat>On-screen Show (4:3)</PresentationFormat>
  <Paragraphs>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Times New Roman</vt:lpstr>
      <vt:lpstr>Verdana</vt:lpstr>
      <vt:lpstr>Wingdings</vt:lpstr>
      <vt:lpstr>Wingdings 3</vt:lpstr>
      <vt:lpstr>Ion</vt:lpstr>
      <vt:lpstr>  AET National Alcohol Conference  </vt:lpstr>
      <vt:lpstr> </vt:lpstr>
      <vt:lpstr>1. Ground Rules </vt:lpstr>
      <vt:lpstr> 2. Environment</vt:lpstr>
      <vt:lpstr>Ice-breakers / energisers </vt:lpstr>
      <vt:lpstr>Have a Guess – Yrs 8 &amp;10s</vt:lpstr>
      <vt:lpstr>Have a Guess – Yrs 8 &amp;10s</vt:lpstr>
      <vt:lpstr>PowerPoint Presentation</vt:lpstr>
      <vt:lpstr> Alcohol Clock Activity </vt:lpstr>
      <vt:lpstr>           Hoops for discussion </vt:lpstr>
      <vt:lpstr>PowerPoint Presentation</vt:lpstr>
      <vt:lpstr>PowerPoint Presentation</vt:lpstr>
      <vt:lpstr>6. No Question is a silly question</vt:lpstr>
      <vt:lpstr>9. Signpost  sources of help and support</vt:lpstr>
      <vt:lpstr>10. Always ask for feedback</vt:lpstr>
    </vt:vector>
  </TitlesOfParts>
  <Company>B&amp;NES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3f2219f8d7b04881b5ade425dc6b51dbPowerpointtemplate.ppt</dc:title>
  <dc:creator>Sam Platt</dc:creator>
  <cp:lastModifiedBy>Helena</cp:lastModifiedBy>
  <cp:revision>379</cp:revision>
  <cp:lastPrinted>2018-06-06T07:14:16Z</cp:lastPrinted>
  <dcterms:created xsi:type="dcterms:W3CDTF">2005-08-25T08:05:26Z</dcterms:created>
  <dcterms:modified xsi:type="dcterms:W3CDTF">2018-06-19T08:26:53Z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Sam Platt</vt:lpwstr>
  </property>
  <property fmtid="{D5CDD505-2E9C-101B-9397-08002B2CF9AE}" pid="3" name="display_urn:schemas-microsoft-com:office:office#Author">
    <vt:lpwstr>James Daly</vt:lpwstr>
  </property>
</Properties>
</file>