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omments/comment1.xml" ContentType="application/vnd.openxmlformats-officedocument.presentationml.comment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comments/comment2.xml" ContentType="application/vnd.openxmlformats-officedocument.presentationml.comment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comments/comment3.xml" ContentType="application/vnd.openxmlformats-officedocument.presentationml.comments+xml"/>
  <Override PartName="/ppt/tags/tag28.xml" ContentType="application/vnd.openxmlformats-officedocument.presentationml.tags+xml"/>
  <Override PartName="/ppt/notesSlides/notesSlide11.xml" ContentType="application/vnd.openxmlformats-officedocument.presentationml.notesSlide+xml"/>
  <Override PartName="/ppt/comments/comment4.xml" ContentType="application/vnd.openxmlformats-officedocument.presentationml.comments+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3.xml" ContentType="application/vnd.openxmlformats-officedocument.presentationml.notesSlide+xml"/>
  <Override PartName="/ppt/comments/comment5.xml" ContentType="application/vnd.openxmlformats-officedocument.presentationml.comments+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notesSlides/notesSlide1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comments/comment6.xml" ContentType="application/vnd.openxmlformats-officedocument.presentationml.comments+xml"/>
  <Override PartName="/ppt/tags/tag44.xml" ContentType="application/vnd.openxmlformats-officedocument.presentationml.tags+xml"/>
  <Override PartName="/ppt/comments/comment7.xml" ContentType="application/vnd.openxmlformats-officedocument.presentationml.comments+xml"/>
  <Override PartName="/ppt/tags/tag45.xml" ContentType="application/vnd.openxmlformats-officedocument.presentationml.tags+xml"/>
  <Override PartName="/ppt/comments/comment8.xml" ContentType="application/vnd.openxmlformats-officedocument.presentationml.comments+xml"/>
  <Override PartName="/ppt/tags/tag46.xml" ContentType="application/vnd.openxmlformats-officedocument.presentationml.tags+xml"/>
  <Override PartName="/ppt/notesSlides/notesSlide18.xml" ContentType="application/vnd.openxmlformats-officedocument.presentationml.notesSlide+xml"/>
  <Override PartName="/ppt/tags/tag47.xml" ContentType="application/vnd.openxmlformats-officedocument.presentationml.tags+xml"/>
  <Override PartName="/ppt/notesSlides/notesSlide19.xml" ContentType="application/vnd.openxmlformats-officedocument.presentationml.notesSlide+xml"/>
  <Override PartName="/ppt/tags/tag48.xml" ContentType="application/vnd.openxmlformats-officedocument.presentationml.tags+xml"/>
  <Override PartName="/ppt/notesSlides/notesSlide20.xml" ContentType="application/vnd.openxmlformats-officedocument.presentationml.notesSlide+xml"/>
  <Override PartName="/ppt/tags/tag49.xml" ContentType="application/vnd.openxmlformats-officedocument.presentationml.tags+xml"/>
  <Override PartName="/ppt/notesSlides/notesSlide21.xml" ContentType="application/vnd.openxmlformats-officedocument.presentationml.notesSlide+xml"/>
  <Override PartName="/ppt/comments/comment9.xml" ContentType="application/vnd.openxmlformats-officedocument.presentationml.comments+xml"/>
  <Override PartName="/ppt/tags/tag50.xml" ContentType="application/vnd.openxmlformats-officedocument.presentationml.tags+xml"/>
  <Override PartName="/ppt/tags/tag51.xml" ContentType="application/vnd.openxmlformats-officedocument.presentationml.tags+xml"/>
  <Override PartName="/ppt/notesSlides/notesSlide22.xml" ContentType="application/vnd.openxmlformats-officedocument.presentationml.notesSlide+xml"/>
  <Override PartName="/ppt/tags/tag52.xml" ContentType="application/vnd.openxmlformats-officedocument.presentationml.tags+xml"/>
  <Override PartName="/ppt/notesSlides/notesSlide2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7"/>
  </p:notesMasterIdLst>
  <p:sldIdLst>
    <p:sldId id="413" r:id="rId3"/>
    <p:sldId id="403" r:id="rId4"/>
    <p:sldId id="419" r:id="rId5"/>
    <p:sldId id="259" r:id="rId6"/>
    <p:sldId id="352" r:id="rId7"/>
    <p:sldId id="411" r:id="rId8"/>
    <p:sldId id="383" r:id="rId9"/>
    <p:sldId id="380" r:id="rId10"/>
    <p:sldId id="402" r:id="rId11"/>
    <p:sldId id="421" r:id="rId12"/>
    <p:sldId id="420" r:id="rId13"/>
    <p:sldId id="266" r:id="rId14"/>
    <p:sldId id="311" r:id="rId15"/>
    <p:sldId id="394" r:id="rId16"/>
    <p:sldId id="416" r:id="rId17"/>
    <p:sldId id="268" r:id="rId18"/>
    <p:sldId id="387" r:id="rId19"/>
    <p:sldId id="309" r:id="rId20"/>
    <p:sldId id="417" r:id="rId21"/>
    <p:sldId id="310" r:id="rId22"/>
    <p:sldId id="312" r:id="rId23"/>
    <p:sldId id="269" r:id="rId24"/>
    <p:sldId id="364" r:id="rId25"/>
    <p:sldId id="415" r:id="rId26"/>
    <p:sldId id="408" r:id="rId27"/>
    <p:sldId id="314" r:id="rId28"/>
    <p:sldId id="390" r:id="rId29"/>
    <p:sldId id="391" r:id="rId30"/>
    <p:sldId id="365" r:id="rId31"/>
    <p:sldId id="366" r:id="rId32"/>
    <p:sldId id="283" r:id="rId33"/>
    <p:sldId id="349" r:id="rId34"/>
    <p:sldId id="350" r:id="rId35"/>
    <p:sldId id="292" r:id="rId36"/>
    <p:sldId id="382" r:id="rId37"/>
    <p:sldId id="401" r:id="rId38"/>
    <p:sldId id="377" r:id="rId39"/>
    <p:sldId id="294" r:id="rId40"/>
    <p:sldId id="379" r:id="rId41"/>
    <p:sldId id="272" r:id="rId42"/>
    <p:sldId id="322" r:id="rId43"/>
    <p:sldId id="297" r:id="rId44"/>
    <p:sldId id="315" r:id="rId45"/>
    <p:sldId id="316" r:id="rId46"/>
    <p:sldId id="317" r:id="rId47"/>
    <p:sldId id="318" r:id="rId48"/>
    <p:sldId id="320" r:id="rId49"/>
    <p:sldId id="321" r:id="rId50"/>
    <p:sldId id="295" r:id="rId51"/>
    <p:sldId id="324" r:id="rId52"/>
    <p:sldId id="296" r:id="rId53"/>
    <p:sldId id="325" r:id="rId54"/>
    <p:sldId id="305" r:id="rId55"/>
    <p:sldId id="30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a" initials="H"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0" d="100"/>
          <a:sy n="80" d="100"/>
        </p:scale>
        <p:origin x="1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1-24T11:31:18.982" idx="7">
    <p:pos x="10" y="10"/>
    <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12-04T18:24:47.894" idx="12">
    <p:pos x="15" y="15"/>
    <p:text>make this look better please!</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11-24T11:34:49.917" idx="10">
    <p:pos x="10" y="10"/>
    <p:text>this is great!</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5-09-18T14:25:02.408" idx="16">
    <p:pos x="10" y="10"/>
    <p:text>Here we need soft drink/water and one drink =content and relaxed then drinking too fast = heart beats fast and then cahnge heart disease to panic attacks and sweating. See edits in text about the heart</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5-11-24T11:28:18.870" idx="5">
    <p:pos x="10" y="10"/>
    <p:text>Alison - need and or between the dirnks or it looks like both together are one unit , out a line under 3 units stronger wine or lager, under 2 units put small glass of wine or pint beer under one unit put alcopop or small beer. take out bubbles in background</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15-12-04T17:57:37.097" idx="5">
    <p:pos x="10" y="-6"/>
    <p:text>need to relate this to the traffic light</p:text>
    <p:extLst mod="1">
      <p:ext uri="{C676402C-5697-4E1C-873F-D02D1690AC5C}">
        <p15:threadingInfo xmlns:p15="http://schemas.microsoft.com/office/powerpoint/2012/main" timeZoneBias="0"/>
      </p:ext>
    </p:extLst>
  </p:cm>
  <p:cm authorId="1" dt="2015-12-04T18:00:30.287" idx="7">
    <p:pos x="10" y="146"/>
    <p:text>title traffic light can help us stop, and think before we act! green - when we make safe decisions and put safe emojis next to this</p:text>
    <p:extLst>
      <p:ext uri="{C676402C-5697-4E1C-873F-D02D1690AC5C}">
        <p15:threadingInfo xmlns:p15="http://schemas.microsoft.com/office/powerpoint/2012/main" timeZoneBias="0">
          <p15:parentCm authorId="1" idx="5"/>
        </p15:threadingInfo>
      </p:ext>
    </p:extLst>
  </p:cm>
  <p:cm authorId="1" dt="2015-12-04T18:01:16.014" idx="8">
    <p:pos x="10" y="282"/>
    <p:text>orange - when we are unsure - put second slide of emojis next to amber light and red are the unsafe emojis and this sign</p:text>
    <p:extLst>
      <p:ext uri="{C676402C-5697-4E1C-873F-D02D1690AC5C}">
        <p15:threadingInfo xmlns:p15="http://schemas.microsoft.com/office/powerpoint/2012/main" timeZoneBias="0">
          <p15:parentCm authorId="1" idx="5"/>
        </p15:threadingInfo>
      </p:ext>
    </p:extLst>
  </p:cm>
  <p:cm authorId="1" dt="2015-12-04T18:05:00.859" idx="13">
    <p:pos x="10" y="418"/>
    <p:text>so three separate slides with traffic light on sidde wiht right colour illuminated</p:text>
    <p:extLst>
      <p:ext uri="{C676402C-5697-4E1C-873F-D02D1690AC5C}">
        <p15:threadingInfo xmlns:p15="http://schemas.microsoft.com/office/powerpoint/2012/main" timeZoneBias="0">
          <p15:parentCm authorId="1" idx="5"/>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5-12-04T17:57:37.097" idx="16">
    <p:pos x="10" y="10"/>
    <p:text>need to relate this to the traffic light</p:text>
    <p:extLst>
      <p:ext uri="{C676402C-5697-4E1C-873F-D02D1690AC5C}">
        <p15:threadingInfo xmlns:p15="http://schemas.microsoft.com/office/powerpoint/2012/main" timeZoneBias="0"/>
      </p:ext>
    </p:extLst>
  </p:cm>
  <p:cm authorId="1" dt="2015-12-04T18:00:30.287" idx="17">
    <p:pos x="10" y="146"/>
    <p:text>title traffic light can help us stop, and think before we act! green - when we make safe decisions and put safe emojis next to this</p:text>
    <p:extLst>
      <p:ext uri="{C676402C-5697-4E1C-873F-D02D1690AC5C}">
        <p15:threadingInfo xmlns:p15="http://schemas.microsoft.com/office/powerpoint/2012/main" timeZoneBias="0"/>
      </p:ext>
    </p:extLst>
  </p:cm>
  <p:cm authorId="1" dt="2015-12-04T18:01:16.014" idx="18">
    <p:pos x="10" y="282"/>
    <p:text>orange - when we are unsure - put second slide of emojis next to amber light and red are the unsafe emojis and this sign</p:text>
    <p:extLst>
      <p:ext uri="{C676402C-5697-4E1C-873F-D02D1690AC5C}">
        <p15:threadingInfo xmlns:p15="http://schemas.microsoft.com/office/powerpoint/2012/main" timeZoneBias="0"/>
      </p:ext>
    </p:extLst>
  </p:cm>
  <p:cm authorId="1" dt="2015-12-04T18:05:00.859" idx="19">
    <p:pos x="10" y="418"/>
    <p:text>so three separate slides with traffic light on sidde wiht right colour illuminated</p:text>
    <p:extLst>
      <p:ext uri="{C676402C-5697-4E1C-873F-D02D1690AC5C}">
        <p15:threadingInfo xmlns:p15="http://schemas.microsoft.com/office/powerpoint/2012/main" timeZoneBias="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5-12-04T17:57:37.097" idx="20">
    <p:pos x="10" y="10"/>
    <p:text>need to relate this to the traffic light</p:text>
    <p:extLst>
      <p:ext uri="{C676402C-5697-4E1C-873F-D02D1690AC5C}">
        <p15:threadingInfo xmlns:p15="http://schemas.microsoft.com/office/powerpoint/2012/main" timeZoneBias="0"/>
      </p:ext>
    </p:extLst>
  </p:cm>
  <p:cm authorId="1" dt="2015-12-04T18:00:30.287" idx="21">
    <p:pos x="10" y="146"/>
    <p:text>title traffic light can help us stop, and think before we act! green - when we make safe decisions and put safe emojis next to this</p:text>
    <p:extLst>
      <p:ext uri="{C676402C-5697-4E1C-873F-D02D1690AC5C}">
        <p15:threadingInfo xmlns:p15="http://schemas.microsoft.com/office/powerpoint/2012/main" timeZoneBias="0"/>
      </p:ext>
    </p:extLst>
  </p:cm>
  <p:cm authorId="1" dt="2015-12-04T18:01:16.014" idx="22">
    <p:pos x="10" y="282"/>
    <p:text>orange - when we are unsure - put second slide of emojis next to amber light and red are the unsafe emojis and this sign</p:text>
    <p:extLst>
      <p:ext uri="{C676402C-5697-4E1C-873F-D02D1690AC5C}">
        <p15:threadingInfo xmlns:p15="http://schemas.microsoft.com/office/powerpoint/2012/main" timeZoneBias="0"/>
      </p:ext>
    </p:extLst>
  </p:cm>
  <p:cm authorId="1" dt="2015-12-04T18:05:00.859" idx="23">
    <p:pos x="10" y="418"/>
    <p:text>so three separate slides with traffic light on sidde wiht right colour illuminated</p:text>
    <p:extLst>
      <p:ext uri="{C676402C-5697-4E1C-873F-D02D1690AC5C}">
        <p15:threadingInfo xmlns:p15="http://schemas.microsoft.com/office/powerpoint/2012/main" timeZoneBias="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5-12-04T17:42:32.867" idx="10">
    <p:pos x="10" y="10"/>
    <p:text>take up to slide 22 out of here and create as part of emoji equations of how much is too much?</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8ED89-4E44-464A-955C-0C8710E2CA6D}" type="datetimeFigureOut">
              <a:rPr lang="en-GB" smtClean="0"/>
              <a:t>19/06/2018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83C8C-2BD7-4D8C-B947-D555350D85D0}" type="slidenum">
              <a:rPr lang="en-GB" smtClean="0"/>
              <a:t>‹#›</a:t>
            </a:fld>
            <a:endParaRPr lang="en-GB"/>
          </a:p>
        </p:txBody>
      </p:sp>
    </p:spTree>
    <p:extLst>
      <p:ext uri="{BB962C8B-B14F-4D97-AF65-F5344CB8AC3E}">
        <p14:creationId xmlns:p14="http://schemas.microsoft.com/office/powerpoint/2010/main" val="63519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jpeg"/><Relationship Id="rId7" Type="http://schemas.openxmlformats.org/officeDocument/2006/relationships/image" Target="../media/image102.png"/><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image" Target="../media/image101.png"/><Relationship Id="rId5" Type="http://schemas.openxmlformats.org/officeDocument/2006/relationships/image" Target="../media/image95.jpeg"/><Relationship Id="rId4" Type="http://schemas.openxmlformats.org/officeDocument/2006/relationships/image" Target="../media/image77.jpeg"/></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440D0-FEB0-1641-9A12-5DA9606F84E0}" type="slidenum">
              <a:rPr lang="en-US" smtClean="0"/>
              <a:t>1</a:t>
            </a:fld>
            <a:endParaRPr lang="en-US"/>
          </a:p>
        </p:txBody>
      </p:sp>
    </p:spTree>
    <p:extLst>
      <p:ext uri="{BB962C8B-B14F-4D97-AF65-F5344CB8AC3E}">
        <p14:creationId xmlns:p14="http://schemas.microsoft.com/office/powerpoint/2010/main" val="745108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30300"/>
            <a:ext cx="4457700" cy="3086100"/>
          </a:xfrm>
        </p:spPr>
      </p:sp>
      <p:sp>
        <p:nvSpPr>
          <p:cNvPr id="3" name="Notes Placeholder 2"/>
          <p:cNvSpPr>
            <a:spLocks noGrp="1"/>
          </p:cNvSpPr>
          <p:nvPr>
            <p:ph type="body" idx="1"/>
          </p:nvPr>
        </p:nvSpPr>
        <p:spPr>
          <a:xfrm>
            <a:off x="768350" y="4718050"/>
            <a:ext cx="5486400" cy="3600450"/>
          </a:xfrm>
        </p:spPr>
        <p:txBody>
          <a:bodyPr/>
          <a:lstStyle/>
          <a:p>
            <a:r>
              <a:rPr lang="en-GB" sz="1400" dirty="0">
                <a:solidFill>
                  <a:srgbClr val="000000"/>
                </a:solidFill>
              </a:rPr>
              <a:t>for healthy adults doctors say one or two drinks (2-3 units) a day for women and two of three (3-4 units) for men is OK</a:t>
            </a:r>
          </a:p>
          <a:p>
            <a:endParaRPr lang="en-GB" sz="1400" dirty="0">
              <a:solidFill>
                <a:srgbClr val="000000"/>
              </a:solidFill>
            </a:endParaRPr>
          </a:p>
          <a:p>
            <a:r>
              <a:rPr lang="en-GB" sz="1400" baseline="30000" dirty="0"/>
              <a:t>Make it clear that talk of drinks and guidelines are for adults over the age of 18 and not young people, as alcohol has a greater effect on the brain and organs of young people, making them more likely to do risky things, be sick or unwell.</a:t>
            </a:r>
          </a:p>
          <a:p>
            <a:endParaRPr lang="en-GB" sz="1400" dirty="0">
              <a:solidFill>
                <a:srgbClr val="000000"/>
              </a:solidFill>
            </a:endParaRPr>
          </a:p>
          <a:p>
            <a:endParaRPr lang="en-GB" sz="1400" dirty="0">
              <a:solidFill>
                <a:srgbClr val="000000"/>
              </a:solidFill>
            </a:endParaRPr>
          </a:p>
          <a:p>
            <a:r>
              <a:rPr lang="en-GB" sz="1400" dirty="0">
                <a:solidFill>
                  <a:srgbClr val="000000"/>
                </a:solidFill>
              </a:rPr>
              <a:t>If someone drinks a lot reactions slow down, they may be sick, pass out, have an accident, get involved in a fight or dangerous things</a:t>
            </a:r>
          </a:p>
          <a:p>
            <a:endParaRPr lang="en-GB"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27</a:t>
            </a:fld>
            <a:endParaRPr lang="en-GB"/>
          </a:p>
        </p:txBody>
      </p:sp>
    </p:spTree>
    <p:extLst>
      <p:ext uri="{BB962C8B-B14F-4D97-AF65-F5344CB8AC3E}">
        <p14:creationId xmlns:p14="http://schemas.microsoft.com/office/powerpoint/2010/main" val="3123904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HEART</a:t>
            </a:r>
          </a:p>
          <a:p>
            <a:r>
              <a:rPr lang="en-GB" dirty="0"/>
              <a:t>Drinking large quantities of alcohol over a short period can cause irregular heart beats and shortness of breath, leading to panic attacks and illness.  If an adults drinks one or two drinks, it’s fine, but it’s important to be physically active, eat a healthy, balanced diet and to avoid smoking if you want to be ‘heart healthy’</a:t>
            </a:r>
            <a:endParaRPr lang="en-GB" dirty="0">
              <a:latin typeface="Myriad Pro"/>
            </a:endParaRPr>
          </a:p>
          <a:p>
            <a:endParaRPr lang="en-US"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28</a:t>
            </a:fld>
            <a:endParaRPr lang="en-GB"/>
          </a:p>
        </p:txBody>
      </p:sp>
    </p:spTree>
    <p:extLst>
      <p:ext uri="{BB962C8B-B14F-4D97-AF65-F5344CB8AC3E}">
        <p14:creationId xmlns:p14="http://schemas.microsoft.com/office/powerpoint/2010/main" val="2805504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lgn="r">
              <a:spcBef>
                <a:spcPct val="0"/>
              </a:spcBef>
            </a:pPr>
            <a:fld id="{F3EBF8C3-FA33-4623-AF9D-453B2AE8ADBF}" type="slidenum">
              <a:rPr lang="en-US" altLang="en-US">
                <a:cs typeface="Arial" panose="020B0604020202020204" pitchFamily="34" charset="0"/>
              </a:rPr>
              <a:pPr algn="r">
                <a:spcBef>
                  <a:spcPct val="0"/>
                </a:spcBef>
              </a:pPr>
              <a:t>29</a:t>
            </a:fld>
            <a:endParaRPr lang="en-US" altLang="en-US">
              <a:cs typeface="Arial" panose="020B0604020202020204" pitchFamily="34" charset="0"/>
            </a:endParaRPr>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r>
              <a:rPr lang="en-US" altLang="en-US" sz="2400" b="1">
                <a:latin typeface="Verdana" panose="020B0604030504040204" pitchFamily="34" charset="0"/>
                <a:cs typeface="Arial" panose="020B0604020202020204" pitchFamily="34" charset="0"/>
              </a:rPr>
              <a:t>FACT 3 - The Tipping Point’</a:t>
            </a:r>
          </a:p>
          <a:p>
            <a:pPr eaLnBrk="1" hangingPunct="1">
              <a:spcBef>
                <a:spcPct val="0"/>
              </a:spcBef>
            </a:pPr>
            <a:r>
              <a:rPr lang="en-US" altLang="en-US" sz="2400">
                <a:latin typeface="Verdana" panose="020B0604030504040204" pitchFamily="34" charset="0"/>
                <a:cs typeface="Arial" panose="020B0604020202020204" pitchFamily="34" charset="0"/>
              </a:rPr>
              <a:t>Just 3% of 11 year olds think it is okay to try getting drunk or be drunk weekly – however, this rises to 48% of 15 year olds, with 32% thinking it’s okay to get drunk once a week (The Information Centre, 2005).</a:t>
            </a:r>
          </a:p>
          <a:p>
            <a:pPr eaLnBrk="1" hangingPunct="1">
              <a:spcBef>
                <a:spcPct val="0"/>
              </a:spcBef>
            </a:pPr>
            <a:r>
              <a:rPr lang="en-US" altLang="en-US" sz="2400">
                <a:latin typeface="Verdana" panose="020B0604030504040204" pitchFamily="34" charset="0"/>
                <a:cs typeface="Arial" panose="020B0604020202020204" pitchFamily="34" charset="0"/>
              </a:rPr>
              <a:t>This is why it is so important that you talk about drinking, its effects and potential consequences in a balanced way before the age of 13. A study in 2008 by Positive Futures of 1,250 of 10-19 year olds living in deprived communities found that age 13 was a “tipping point” with 42% of respondents beginning to drink alcohol by 13.</a:t>
            </a:r>
          </a:p>
        </p:txBody>
      </p:sp>
    </p:spTree>
    <p:extLst>
      <p:ext uri="{BB962C8B-B14F-4D97-AF65-F5344CB8AC3E}">
        <p14:creationId xmlns:p14="http://schemas.microsoft.com/office/powerpoint/2010/main" val="3764254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spcBef>
                <a:spcPct val="0"/>
              </a:spcBef>
            </a:pPr>
            <a:fld id="{D1A33091-789A-45EE-A93A-7D6929CE9D4A}" type="slidenum">
              <a:rPr lang="en-GB" altLang="en-US" smtClean="0"/>
              <a:pPr>
                <a:spcBef>
                  <a:spcPct val="0"/>
                </a:spcBef>
              </a:pPr>
              <a:t>31</a:t>
            </a:fld>
            <a:endParaRPr lang="en-GB" altLang="en-US"/>
          </a:p>
        </p:txBody>
      </p:sp>
      <p:pic>
        <p:nvPicPr>
          <p:cNvPr id="16389" name="Picture 4" descr="Waterbott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9850" y="4579938"/>
            <a:ext cx="28098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 y="4700588"/>
            <a:ext cx="3365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6"/>
          <p:cNvSpPr txBox="1">
            <a:spLocks noChangeArrowheads="1"/>
          </p:cNvSpPr>
          <p:nvPr/>
        </p:nvSpPr>
        <p:spPr bwMode="auto">
          <a:xfrm>
            <a:off x="4954588" y="4587875"/>
            <a:ext cx="2144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spcBef>
                <a:spcPct val="0"/>
              </a:spcBef>
            </a:pPr>
            <a:r>
              <a:rPr lang="en-US" altLang="en-US" sz="2400">
                <a:latin typeface="Arial" panose="020B0604020202020204" pitchFamily="34" charset="0"/>
              </a:rPr>
              <a:t>= 0 units</a:t>
            </a:r>
          </a:p>
        </p:txBody>
      </p:sp>
      <p:pic>
        <p:nvPicPr>
          <p:cNvPr id="16392" name="Picture 7"/>
          <p:cNvPicPr>
            <a:picLocks noChangeAspect="1" noChangeArrowheads="1"/>
          </p:cNvPicPr>
          <p:nvPr/>
        </p:nvPicPr>
        <p:blipFill>
          <a:blip r:embed="rId5">
            <a:extLst>
              <a:ext uri="{28A0092B-C50C-407E-A947-70E740481C1C}">
                <a14:useLocalDpi xmlns:a14="http://schemas.microsoft.com/office/drawing/2010/main" val="0"/>
              </a:ext>
            </a:extLst>
          </a:blip>
          <a:srcRect l="20409" t="6288" r="19728"/>
          <a:stretch>
            <a:fillRect/>
          </a:stretch>
        </p:blipFill>
        <p:spPr bwMode="auto">
          <a:xfrm>
            <a:off x="1282700" y="5570538"/>
            <a:ext cx="355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Box 8"/>
          <p:cNvSpPr txBox="1">
            <a:spLocks noChangeArrowheads="1"/>
          </p:cNvSpPr>
          <p:nvPr/>
        </p:nvSpPr>
        <p:spPr bwMode="auto">
          <a:xfrm>
            <a:off x="4954588" y="5456238"/>
            <a:ext cx="2366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spcBef>
                <a:spcPct val="0"/>
              </a:spcBef>
            </a:pPr>
            <a:r>
              <a:rPr lang="en-US" altLang="en-US" sz="2400">
                <a:latin typeface="Arial" panose="020B0604020202020204" pitchFamily="34" charset="0"/>
              </a:rPr>
              <a:t>= 1 units</a:t>
            </a:r>
          </a:p>
        </p:txBody>
      </p:sp>
      <p:sp>
        <p:nvSpPr>
          <p:cNvPr id="16394" name="TextBox 9"/>
          <p:cNvSpPr txBox="1">
            <a:spLocks noChangeArrowheads="1"/>
          </p:cNvSpPr>
          <p:nvPr/>
        </p:nvSpPr>
        <p:spPr bwMode="auto">
          <a:xfrm>
            <a:off x="1947863" y="5462588"/>
            <a:ext cx="3006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spcBef>
                <a:spcPct val="0"/>
              </a:spcBef>
            </a:pPr>
            <a:r>
              <a:rPr lang="en-US" altLang="en-US" sz="2400">
                <a:latin typeface="Arial" panose="020B0604020202020204" pitchFamily="34" charset="0"/>
              </a:rPr>
              <a:t>Half a pint of beer, cider, lager or a small alcopop</a:t>
            </a:r>
          </a:p>
        </p:txBody>
      </p:sp>
      <p:sp>
        <p:nvSpPr>
          <p:cNvPr id="16395" name="TextBox 10"/>
          <p:cNvSpPr txBox="1">
            <a:spLocks noChangeArrowheads="1"/>
          </p:cNvSpPr>
          <p:nvPr/>
        </p:nvSpPr>
        <p:spPr bwMode="auto">
          <a:xfrm>
            <a:off x="4954588" y="6497638"/>
            <a:ext cx="2436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spcBef>
                <a:spcPct val="0"/>
              </a:spcBef>
            </a:pPr>
            <a:r>
              <a:rPr lang="en-US" altLang="en-US" sz="2400">
                <a:latin typeface="Arial" panose="020B0604020202020204" pitchFamily="34" charset="0"/>
              </a:rPr>
              <a:t>= 2 units</a:t>
            </a:r>
          </a:p>
        </p:txBody>
      </p:sp>
      <p:sp>
        <p:nvSpPr>
          <p:cNvPr id="16396" name="TextBox 11"/>
          <p:cNvSpPr txBox="1">
            <a:spLocks noChangeArrowheads="1"/>
          </p:cNvSpPr>
          <p:nvPr/>
        </p:nvSpPr>
        <p:spPr bwMode="auto">
          <a:xfrm>
            <a:off x="1947863" y="6389688"/>
            <a:ext cx="28225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spcBef>
                <a:spcPct val="0"/>
              </a:spcBef>
            </a:pPr>
            <a:r>
              <a:rPr lang="en-US" altLang="en-US" sz="2400">
                <a:latin typeface="Arial" panose="020B0604020202020204" pitchFamily="34" charset="0"/>
              </a:rPr>
              <a:t>One pint of beer, cider or lager or a small glass of wine</a:t>
            </a:r>
          </a:p>
        </p:txBody>
      </p:sp>
      <p:sp>
        <p:nvSpPr>
          <p:cNvPr id="16397" name="TextBox 12"/>
          <p:cNvSpPr txBox="1">
            <a:spLocks noChangeArrowheads="1"/>
          </p:cNvSpPr>
          <p:nvPr/>
        </p:nvSpPr>
        <p:spPr bwMode="auto">
          <a:xfrm>
            <a:off x="1947863" y="4687888"/>
            <a:ext cx="2835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spcBef>
                <a:spcPct val="0"/>
              </a:spcBef>
            </a:pPr>
            <a:r>
              <a:rPr lang="en-US" altLang="en-US" sz="2400">
                <a:latin typeface="Arial" panose="020B0604020202020204" pitchFamily="34" charset="0"/>
              </a:rPr>
              <a:t>Water, juice or fizzy drinks</a:t>
            </a:r>
          </a:p>
        </p:txBody>
      </p:sp>
      <p:pic>
        <p:nvPicPr>
          <p:cNvPr id="16398" name="Picture 13"/>
          <p:cNvPicPr>
            <a:picLocks noChangeAspect="1" noChangeArrowheads="1"/>
          </p:cNvPicPr>
          <p:nvPr/>
        </p:nvPicPr>
        <p:blipFill>
          <a:blip r:embed="rId5">
            <a:extLst>
              <a:ext uri="{28A0092B-C50C-407E-A947-70E740481C1C}">
                <a14:useLocalDpi xmlns:a14="http://schemas.microsoft.com/office/drawing/2010/main" val="0"/>
              </a:ext>
            </a:extLst>
          </a:blip>
          <a:srcRect l="20409" t="6288" r="19728"/>
          <a:stretch>
            <a:fillRect/>
          </a:stretch>
        </p:blipFill>
        <p:spPr bwMode="auto">
          <a:xfrm>
            <a:off x="781050" y="6370638"/>
            <a:ext cx="4635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8738" y="6338888"/>
            <a:ext cx="3159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5" descr="Screen Shot 2015-11-02 at 08.54.2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2800" y="5424488"/>
            <a:ext cx="3000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988" y="7304088"/>
            <a:ext cx="40481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17" descr="Screen Shot 2015-10-30 at 19.01.16.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8100" y="7354888"/>
            <a:ext cx="3873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3" name="TextBox 18"/>
          <p:cNvSpPr txBox="1">
            <a:spLocks noChangeArrowheads="1"/>
          </p:cNvSpPr>
          <p:nvPr/>
        </p:nvSpPr>
        <p:spPr bwMode="auto">
          <a:xfrm>
            <a:off x="2136775" y="7354888"/>
            <a:ext cx="29257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spcBef>
                <a:spcPct val="0"/>
              </a:spcBef>
            </a:pPr>
            <a:r>
              <a:rPr lang="en-US" altLang="en-US" sz="2400">
                <a:latin typeface="Arial" panose="020B0604020202020204" pitchFamily="34" charset="0"/>
              </a:rPr>
              <a:t>A can of high strength beer, cider or lager</a:t>
            </a:r>
          </a:p>
        </p:txBody>
      </p:sp>
      <p:sp>
        <p:nvSpPr>
          <p:cNvPr id="16404" name="Rectangle 19"/>
          <p:cNvSpPr>
            <a:spLocks noChangeArrowheads="1"/>
          </p:cNvSpPr>
          <p:nvPr/>
        </p:nvSpPr>
        <p:spPr bwMode="auto">
          <a:xfrm>
            <a:off x="5062538" y="7354888"/>
            <a:ext cx="984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spcBef>
                <a:spcPct val="0"/>
              </a:spcBef>
            </a:pPr>
            <a:r>
              <a:rPr lang="en-US" altLang="en-US" sz="2400">
                <a:latin typeface="Arial" panose="020B0604020202020204" pitchFamily="34" charset="0"/>
              </a:rPr>
              <a:t>= 3 units</a:t>
            </a:r>
          </a:p>
        </p:txBody>
      </p:sp>
    </p:spTree>
    <p:extLst>
      <p:ext uri="{BB962C8B-B14F-4D97-AF65-F5344CB8AC3E}">
        <p14:creationId xmlns:p14="http://schemas.microsoft.com/office/powerpoint/2010/main" val="1587271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spcBef>
                <a:spcPct val="0"/>
              </a:spcBef>
            </a:pPr>
            <a:fld id="{FC6759EC-E8C9-48AF-A396-8310BB17DF89}" type="slidenum">
              <a:rPr lang="en-US" altLang="en-US" smtClean="0">
                <a:latin typeface="Arial" panose="020B0604020202020204" pitchFamily="34" charset="0"/>
              </a:rPr>
              <a:pPr>
                <a:spcBef>
                  <a:spcPct val="0"/>
                </a:spcBef>
              </a:pPr>
              <a:t>32</a:t>
            </a:fld>
            <a:endParaRPr lang="en-US" altLang="en-US">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1">
                <a:latin typeface="Arial" panose="020B0604020202020204" pitchFamily="34" charset="0"/>
              </a:rPr>
              <a:t>How can you measure how much is too much?</a:t>
            </a:r>
            <a:r>
              <a:rPr lang="en-GB" altLang="en-US" sz="1000" b="1">
                <a:latin typeface="Arial" panose="020B0604020202020204" pitchFamily="34" charset="0"/>
              </a:rPr>
              <a:t> </a:t>
            </a:r>
          </a:p>
          <a:p>
            <a:pPr eaLnBrk="1" hangingPunct="1"/>
            <a:r>
              <a:rPr lang="en-GB" altLang="en-US" sz="1000">
                <a:latin typeface="Arial" panose="020B0604020202020204" pitchFamily="34" charset="0"/>
              </a:rPr>
              <a:t>Glass sizes and the alcoholic strength of wine make a big difference to how many units you drink.</a:t>
            </a:r>
          </a:p>
          <a:p>
            <a:pPr eaLnBrk="1" hangingPunct="1"/>
            <a:r>
              <a:rPr lang="en-GB" altLang="en-US" sz="1000">
                <a:latin typeface="Arial" panose="020B0604020202020204" pitchFamily="34" charset="0"/>
              </a:rPr>
              <a:t>If you use beautiful large glasses, just fill them a third full - wine specialists will tell you that this allows the wine to breathe and will let you swirl, sip and appreciate the wines to their full extent. There are some wonderful lighter wines too.</a:t>
            </a:r>
            <a:endParaRPr lang="en-US" altLang="en-US" sz="2400">
              <a:latin typeface="Arial" panose="020B0604020202020204" pitchFamily="34" charset="0"/>
            </a:endParaRPr>
          </a:p>
        </p:txBody>
      </p:sp>
    </p:spTree>
    <p:extLst>
      <p:ext uri="{BB962C8B-B14F-4D97-AF65-F5344CB8AC3E}">
        <p14:creationId xmlns:p14="http://schemas.microsoft.com/office/powerpoint/2010/main" val="2253760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30000" dirty="0"/>
              <a:t>Work through the Alcohol and the Law sheet. Participants should understand that it is illegal to buy or be served alcohol in licensed premises or in a public place when underage. </a:t>
            </a:r>
          </a:p>
          <a:p>
            <a:r>
              <a:rPr lang="en-GB" baseline="30000" dirty="0"/>
              <a:t>A parent may or may not allow small amounts of alcohol in the home for those younger than 18, this is not against the law and it is a parental/carer decision. </a:t>
            </a:r>
          </a:p>
          <a:p>
            <a:r>
              <a:rPr lang="en-GB" baseline="30000" dirty="0"/>
              <a:t>Strangers/friends/other adults who offer to buy or give you alcohol to those under 18 are breaking the law. This is called buying by proxy. </a:t>
            </a:r>
            <a:endParaRPr lang="en-US"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36</a:t>
            </a:fld>
            <a:endParaRPr lang="en-GB"/>
          </a:p>
        </p:txBody>
      </p:sp>
    </p:spTree>
    <p:extLst>
      <p:ext uri="{BB962C8B-B14F-4D97-AF65-F5344CB8AC3E}">
        <p14:creationId xmlns:p14="http://schemas.microsoft.com/office/powerpoint/2010/main" val="1310013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30000" dirty="0"/>
              <a:t>The teacher leads the group to use symbols to understand about how to reduce the harm that alcohol can cause. </a:t>
            </a:r>
          </a:p>
          <a:p>
            <a:r>
              <a:rPr lang="en-GB" baseline="30000" dirty="0"/>
              <a:t>The teacher uses the </a:t>
            </a:r>
            <a:r>
              <a:rPr lang="en-GB" baseline="30000" dirty="0" err="1"/>
              <a:t>emojis</a:t>
            </a:r>
            <a:r>
              <a:rPr lang="en-GB" baseline="30000" dirty="0"/>
              <a:t> symbols and some alcohol and non alcohol drink pictures Including options such as eating, chatting, gaming, dancing, soft drinks. These should be cut out and laminated. </a:t>
            </a:r>
          </a:p>
          <a:p>
            <a:r>
              <a:rPr lang="en-GB" baseline="30000" dirty="0"/>
              <a:t>The teacher creates a story using the characters Mike and Emma.</a:t>
            </a:r>
          </a:p>
          <a:p>
            <a:r>
              <a:rPr lang="en-GB" baseline="30000" dirty="0"/>
              <a:t>There are examples of </a:t>
            </a:r>
            <a:r>
              <a:rPr lang="en-GB" baseline="30000" dirty="0" err="1"/>
              <a:t>emoji</a:t>
            </a:r>
            <a:r>
              <a:rPr lang="en-GB" baseline="30000" dirty="0"/>
              <a:t> equations below and an example sentence could be ‘Mike has one beer at home with his family when his uncle comes round for a birthday party. Mike feels happy and they all say “Cheers, happy birthday uncle!” Then Mike has water when they eat the birthday cake’.</a:t>
            </a:r>
          </a:p>
          <a:p>
            <a:r>
              <a:rPr lang="en-GB" i="1" baseline="30000" dirty="0"/>
              <a:t>Examples of Harm Reduction Equations</a:t>
            </a:r>
            <a:endParaRPr lang="en-GB" baseline="30000" dirty="0"/>
          </a:p>
          <a:p>
            <a:endParaRPr lang="en-GB" baseline="30000" dirty="0"/>
          </a:p>
          <a:p>
            <a:endParaRPr lang="en-GB" baseline="30000" dirty="0"/>
          </a:p>
          <a:p>
            <a:endParaRPr lang="en-GB" baseline="30000" dirty="0"/>
          </a:p>
          <a:p>
            <a:endParaRPr lang="en-GB" baseline="30000" dirty="0"/>
          </a:p>
          <a:p>
            <a:r>
              <a:rPr lang="en-GB" baseline="30000" dirty="0"/>
              <a:t>Emma feels shy, she has a cocktail and feels OK and then has a spirit and feels happy. After another cocktail, she feels sexy, but ends up feeling sick and worried about what behaviour has taken place.</a:t>
            </a:r>
          </a:p>
          <a:p>
            <a:r>
              <a:rPr lang="en-GB" baseline="30000" dirty="0"/>
              <a:t>Different results can be created by matching up the symbol. e.g. the character can be having a good time but chooses to drink water and have a snack as well as an alcoholic drink so he does not end up unwell from drinking too much.</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6E4F1B-5712-4F40-8F22-D0F44C0A9FF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2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6E4F1B-5712-4F40-8F22-D0F44C0A9FF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891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use the pictures to think about safe and unsafe ways of drinking alcohol, how much, who you are with, how quickly you drink</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26E4F1B-5712-4F40-8F22-D0F44C0A9FFB}"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1120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Try the 0-2 -4 -6 game – how much alcohol do you think would lead to you doing these things? You can use the happy and sad faces too! </a:t>
            </a:r>
            <a:endParaRPr lang="en-US"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47</a:t>
            </a:fld>
            <a:endParaRPr lang="en-GB"/>
          </a:p>
        </p:txBody>
      </p:sp>
    </p:spTree>
    <p:extLst>
      <p:ext uri="{BB962C8B-B14F-4D97-AF65-F5344CB8AC3E}">
        <p14:creationId xmlns:p14="http://schemas.microsoft.com/office/powerpoint/2010/main" val="19572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Times" panose="02020603050405020304" pitchFamily="18"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7A99AD1C-6571-46F6-9C2E-1D5C551B476C}" type="slidenum">
              <a:rPr lang="en-US" altLang="en-US" i="1" smtClean="0">
                <a:latin typeface="Arial" panose="020B0604020202020204" pitchFamily="34" charset="0"/>
              </a:rPr>
              <a:pPr>
                <a:spcBef>
                  <a:spcPct val="0"/>
                </a:spcBef>
              </a:pPr>
              <a:t>2</a:t>
            </a:fld>
            <a:endParaRPr lang="en-US" altLang="en-US" i="1">
              <a:latin typeface="Arial" panose="020B0604020202020204" pitchFamily="34" charset="0"/>
            </a:endParaRPr>
          </a:p>
        </p:txBody>
      </p:sp>
    </p:spTree>
    <p:extLst>
      <p:ext uri="{BB962C8B-B14F-4D97-AF65-F5344CB8AC3E}">
        <p14:creationId xmlns:p14="http://schemas.microsoft.com/office/powerpoint/2010/main" val="1540729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Try the 0-2 -4 -6 game – how much alcohol do you think would lead to you doing these things? You can use the happy and sad faces too! </a:t>
            </a:r>
            <a:endParaRPr lang="en-US"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48</a:t>
            </a:fld>
            <a:endParaRPr lang="en-GB"/>
          </a:p>
        </p:txBody>
      </p:sp>
    </p:spTree>
    <p:extLst>
      <p:ext uri="{BB962C8B-B14F-4D97-AF65-F5344CB8AC3E}">
        <p14:creationId xmlns:p14="http://schemas.microsoft.com/office/powerpoint/2010/main" val="514386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to use text scenarios around drinking and risk,</a:t>
            </a:r>
            <a:r>
              <a:rPr lang="en-GB" baseline="0" dirty="0"/>
              <a:t> single sentences or pictures</a:t>
            </a:r>
            <a:endParaRPr lang="en-GB"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49</a:t>
            </a:fld>
            <a:endParaRPr lang="en-GB"/>
          </a:p>
        </p:txBody>
      </p:sp>
    </p:spTree>
    <p:extLst>
      <p:ext uri="{BB962C8B-B14F-4D97-AF65-F5344CB8AC3E}">
        <p14:creationId xmlns:p14="http://schemas.microsoft.com/office/powerpoint/2010/main" val="4203002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effectLst/>
                <a:latin typeface="Calibri" panose="020F0502020204030204" pitchFamily="34" charset="0"/>
                <a:ea typeface="Calibri" panose="020F0502020204030204" pitchFamily="34" charset="0"/>
                <a:cs typeface="GillSans-Light"/>
              </a:rPr>
              <a:t>Here is an example that is not OK,</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effectLst/>
                <a:latin typeface="Calibri" panose="020F0502020204030204" pitchFamily="34" charset="0"/>
                <a:ea typeface="Calibri" panose="020F0502020204030204" pitchFamily="34" charset="0"/>
                <a:cs typeface="GillSans-Light"/>
              </a:rPr>
              <a:t> where a girl is being threatened in an aggressive way</a:t>
            </a:r>
            <a:endParaRPr kumimoji="0" lang="en-GB" altLang="en-US" sz="1200" b="0" i="0" u="none" strike="noStrike" cap="none" normalizeH="0" baseline="0" dirty="0">
              <a:ln>
                <a:noFill/>
              </a:ln>
              <a:effectLst/>
            </a:endParaRPr>
          </a:p>
          <a:p>
            <a:endParaRPr lang="en-US"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51</a:t>
            </a:fld>
            <a:endParaRPr lang="en-GB"/>
          </a:p>
        </p:txBody>
      </p:sp>
    </p:spTree>
    <p:extLst>
      <p:ext uri="{BB962C8B-B14F-4D97-AF65-F5344CB8AC3E}">
        <p14:creationId xmlns:p14="http://schemas.microsoft.com/office/powerpoint/2010/main" val="3823222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baseline="30000" dirty="0">
                <a:solidFill>
                  <a:schemeClr val="tx1"/>
                </a:solidFill>
                <a:latin typeface="+mn-lt"/>
                <a:ea typeface="+mn-ea"/>
                <a:cs typeface="+mn-cs"/>
              </a:rPr>
              <a:t>Saying No</a:t>
            </a:r>
            <a:r>
              <a:rPr lang="en-GB" sz="1200" b="0" i="0" u="none" strike="noStrike" kern="1200" baseline="30000" dirty="0">
                <a:solidFill>
                  <a:schemeClr val="tx1"/>
                </a:solidFill>
                <a:latin typeface="+mn-lt"/>
                <a:ea typeface="+mn-ea"/>
                <a:cs typeface="+mn-cs"/>
              </a:rPr>
              <a:t>  </a:t>
            </a:r>
          </a:p>
          <a:p>
            <a:pPr rtl="0"/>
            <a:r>
              <a:rPr lang="en-GB" sz="1200" b="0" i="0" u="none" strike="noStrike" kern="1200" baseline="30000" dirty="0">
                <a:solidFill>
                  <a:schemeClr val="tx1"/>
                </a:solidFill>
                <a:latin typeface="+mn-lt"/>
                <a:ea typeface="+mn-ea"/>
                <a:cs typeface="+mn-cs"/>
              </a:rPr>
              <a:t>There are a series of pictures available on line be used to drive a discussion about safe and unsafe ways to drinks and decisions that may need to be made. (Link)</a:t>
            </a:r>
          </a:p>
          <a:p>
            <a:pPr rtl="0"/>
            <a:r>
              <a:rPr lang="en-GB" sz="1200" b="0" i="0" u="none" strike="noStrike" kern="1200" baseline="30000" dirty="0">
                <a:solidFill>
                  <a:schemeClr val="tx1"/>
                </a:solidFill>
                <a:latin typeface="+mn-lt"/>
                <a:ea typeface="+mn-ea"/>
                <a:cs typeface="+mn-cs"/>
              </a:rPr>
              <a:t>Using the traffic light scale, ask pupils to judge whether the situation is very risky (red), risky (orange) or safe (green). Alternatively you can use the </a:t>
            </a:r>
            <a:r>
              <a:rPr lang="en-GB" sz="1200" b="0" i="0" u="none" strike="noStrike" kern="1200" baseline="30000" dirty="0" err="1">
                <a:solidFill>
                  <a:schemeClr val="tx1"/>
                </a:solidFill>
                <a:latin typeface="+mn-lt"/>
                <a:ea typeface="+mn-ea"/>
                <a:cs typeface="+mn-cs"/>
              </a:rPr>
              <a:t>emoji</a:t>
            </a:r>
            <a:r>
              <a:rPr lang="en-GB" sz="1200" b="0" i="0" u="none" strike="noStrike" kern="1200" baseline="30000" dirty="0">
                <a:solidFill>
                  <a:schemeClr val="tx1"/>
                </a:solidFill>
                <a:latin typeface="+mn-lt"/>
                <a:ea typeface="+mn-ea"/>
                <a:cs typeface="+mn-cs"/>
              </a:rPr>
              <a:t> characters. The purpose of this activity is to empower the participants to feel able to give a No answer without it being aggressive or passive.</a:t>
            </a:r>
          </a:p>
          <a:p>
            <a:pPr rtl="0"/>
            <a:r>
              <a:rPr lang="en-GB" sz="1200" b="0" i="0" u="none" strike="noStrike" kern="1200" baseline="30000" dirty="0">
                <a:solidFill>
                  <a:schemeClr val="tx1"/>
                </a:solidFill>
                <a:latin typeface="+mn-lt"/>
                <a:ea typeface="+mn-ea"/>
                <a:cs typeface="+mn-cs"/>
              </a:rPr>
              <a:t>This is an important skill to be able to resist pressure to drink alcohol.</a:t>
            </a:r>
          </a:p>
          <a:p>
            <a:endParaRPr lang="en-US"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52</a:t>
            </a:fld>
            <a:endParaRPr lang="en-GB"/>
          </a:p>
        </p:txBody>
      </p:sp>
    </p:spTree>
    <p:extLst>
      <p:ext uri="{BB962C8B-B14F-4D97-AF65-F5344CB8AC3E}">
        <p14:creationId xmlns:p14="http://schemas.microsoft.com/office/powerpoint/2010/main" val="3912797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lvl="0" indent="-355600">
              <a:buFont typeface="Wingdings" charset="2"/>
              <a:buChar char="²"/>
            </a:pPr>
            <a:r>
              <a:rPr lang="en-GB" dirty="0"/>
              <a:t>We won’t discuss any of the people present, staff or participants. </a:t>
            </a:r>
          </a:p>
          <a:p>
            <a:pPr marL="355600" lvl="0" indent="-355600">
              <a:buFont typeface="Wingdings" charset="2"/>
              <a:buChar char="²"/>
            </a:pPr>
            <a:r>
              <a:rPr lang="en-US" sz="1200" b="1" kern="1200" dirty="0">
                <a:solidFill>
                  <a:schemeClr val="tx1"/>
                </a:solidFill>
                <a:latin typeface="+mn-lt"/>
                <a:ea typeface="+mn-ea"/>
                <a:cs typeface="+mn-cs"/>
              </a:rPr>
              <a:t>We study alcohol through stories and pictures not personal experience</a:t>
            </a:r>
            <a:r>
              <a:rPr lang="en-GB" dirty="0"/>
              <a:t>.  </a:t>
            </a:r>
          </a:p>
          <a:p>
            <a:pPr marL="355600" lvl="0" indent="-355600">
              <a:buFont typeface="Wingdings" charset="2"/>
              <a:buChar char="²"/>
            </a:pPr>
            <a:r>
              <a:rPr lang="en-GB" dirty="0"/>
              <a:t>We will respect others’ opinions.</a:t>
            </a:r>
          </a:p>
          <a:p>
            <a:pPr marL="355600" lvl="0" indent="-355600">
              <a:buFont typeface="Wingdings" charset="2"/>
              <a:buChar char="²"/>
            </a:pPr>
            <a:r>
              <a:rPr lang="en-GB" dirty="0"/>
              <a:t>We will ask questions if we need to.</a:t>
            </a:r>
          </a:p>
          <a:p>
            <a:pPr marL="355600" lvl="0" indent="-355600">
              <a:buFont typeface="Wingdings" charset="2"/>
              <a:buChar char="²"/>
            </a:pPr>
            <a:r>
              <a:rPr lang="en-GB" dirty="0"/>
              <a:t>We will listen to others and speak one at a time. </a:t>
            </a:r>
          </a:p>
          <a:p>
            <a:pPr marL="355600" indent="-355600">
              <a:buFont typeface="Wingdings" charset="2"/>
              <a:buChar char="²"/>
            </a:pPr>
            <a:r>
              <a:rPr lang="en-GB" dirty="0"/>
              <a:t>We’ll turn mobile phones to silent and leave them in our bags during the session to help us all to focus on what we are studying. </a:t>
            </a:r>
            <a:endParaRPr lang="en-US" dirty="0"/>
          </a:p>
          <a:p>
            <a:endParaRPr lang="en-US"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15</a:t>
            </a:fld>
            <a:endParaRPr lang="en-GB"/>
          </a:p>
        </p:txBody>
      </p:sp>
    </p:spTree>
    <p:extLst>
      <p:ext uri="{BB962C8B-B14F-4D97-AF65-F5344CB8AC3E}">
        <p14:creationId xmlns:p14="http://schemas.microsoft.com/office/powerpoint/2010/main" val="289717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anose="02020603050405020304" pitchFamily="18"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a:spcBef>
                <a:spcPct val="0"/>
              </a:spcBef>
            </a:pPr>
            <a:fld id="{BC6004D7-4ED0-4BB0-A21E-E1732BBB86C0}" type="slidenum">
              <a:rPr lang="en-US" altLang="en-US" smtClean="0"/>
              <a:pPr>
                <a:spcBef>
                  <a:spcPct val="0"/>
                </a:spcBef>
              </a:pPr>
              <a:t>16</a:t>
            </a:fld>
            <a:endParaRPr lang="en-US" altLang="en-US"/>
          </a:p>
        </p:txBody>
      </p:sp>
    </p:spTree>
    <p:extLst>
      <p:ext uri="{BB962C8B-B14F-4D97-AF65-F5344CB8AC3E}">
        <p14:creationId xmlns:p14="http://schemas.microsoft.com/office/powerpoint/2010/main" val="379969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Alcohol is a legal drug </a:t>
            </a:r>
          </a:p>
          <a:p>
            <a:r>
              <a:rPr lang="en-GB" dirty="0"/>
              <a:t>Alcohol is a psycho active substance – something that affects how you feel, act, react and behave</a:t>
            </a:r>
          </a:p>
          <a:p>
            <a:endParaRPr lang="en-GB" dirty="0"/>
          </a:p>
          <a:p>
            <a:r>
              <a:rPr lang="en-GB" dirty="0"/>
              <a:t>Alcohol is a depressant – in that it slows down your reactions and coordination </a:t>
            </a:r>
          </a:p>
          <a:p>
            <a:endParaRPr lang="en-GB" dirty="0"/>
          </a:p>
          <a:p>
            <a:r>
              <a:rPr lang="en-GB" dirty="0"/>
              <a:t>Caffeine is a different type of legal drug - a stimulant that makes you feel awake!</a:t>
            </a:r>
          </a:p>
          <a:p>
            <a:endParaRPr lang="en-GB" dirty="0"/>
          </a:p>
          <a:p>
            <a:endParaRPr lang="en-GB" dirty="0"/>
          </a:p>
          <a:p>
            <a:r>
              <a:rPr lang="en-GB" dirty="0"/>
              <a:t>Alcohol is made from fermented fruit like grapes (wine), cereals (beer) and apples (cider). It comes is different flavours and strengths – a small drink like vodka is much stronger than a larger beer for example</a:t>
            </a:r>
          </a:p>
          <a:p>
            <a:endParaRPr lang="en-GB" dirty="0"/>
          </a:p>
          <a:p>
            <a:endParaRPr lang="en-GB" dirty="0"/>
          </a:p>
          <a:p>
            <a:endParaRPr lang="en-US"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18</a:t>
            </a:fld>
            <a:endParaRPr lang="en-GB"/>
          </a:p>
        </p:txBody>
      </p:sp>
    </p:spTree>
    <p:extLst>
      <p:ext uri="{BB962C8B-B14F-4D97-AF65-F5344CB8AC3E}">
        <p14:creationId xmlns:p14="http://schemas.microsoft.com/office/powerpoint/2010/main" val="2907008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20</a:t>
            </a:fld>
            <a:endParaRPr lang="en-GB"/>
          </a:p>
        </p:txBody>
      </p:sp>
    </p:spTree>
    <p:extLst>
      <p:ext uri="{BB962C8B-B14F-4D97-AF65-F5344CB8AC3E}">
        <p14:creationId xmlns:p14="http://schemas.microsoft.com/office/powerpoint/2010/main" val="206772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order to study this subject safely we will use a story with two characters</a:t>
            </a:r>
          </a:p>
          <a:p>
            <a:r>
              <a:rPr lang="en-GB" sz="1200" kern="1200" dirty="0">
                <a:solidFill>
                  <a:schemeClr val="tx1"/>
                </a:solidFill>
                <a:effectLst/>
                <a:latin typeface="+mn-lt"/>
                <a:ea typeface="+mn-ea"/>
                <a:cs typeface="+mn-cs"/>
              </a:rPr>
              <a:t>Emma and Mike (other names can be chosen) who are a similar age to the participants.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teacher encourages the  participants to suggest some hobbies and interests for the characters.</a:t>
            </a:r>
          </a:p>
          <a:p>
            <a:r>
              <a:rPr lang="en-GB" sz="1200" kern="1200" dirty="0">
                <a:solidFill>
                  <a:schemeClr val="tx1"/>
                </a:solidFill>
                <a:effectLst/>
                <a:latin typeface="+mn-lt"/>
                <a:ea typeface="+mn-ea"/>
                <a:cs typeface="+mn-cs"/>
              </a:rPr>
              <a:t>You can encourage the participants to name real places and activities locally. </a:t>
            </a:r>
          </a:p>
          <a:p>
            <a:r>
              <a:rPr lang="en-GB" sz="1200" kern="1200" dirty="0">
                <a:solidFill>
                  <a:schemeClr val="tx1"/>
                </a:solidFill>
                <a:effectLst/>
                <a:latin typeface="+mn-lt"/>
                <a:ea typeface="+mn-ea"/>
                <a:cs typeface="+mn-cs"/>
              </a:rPr>
              <a:t>The characters will come to represent an additional couple of people in the group who might live locally and have similar behaviours and could take similar risks.</a:t>
            </a:r>
          </a:p>
          <a:p>
            <a:endParaRPr lang="en-US"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22</a:t>
            </a:fld>
            <a:endParaRPr lang="en-GB"/>
          </a:p>
        </p:txBody>
      </p:sp>
    </p:spTree>
    <p:extLst>
      <p:ext uri="{BB962C8B-B14F-4D97-AF65-F5344CB8AC3E}">
        <p14:creationId xmlns:p14="http://schemas.microsoft.com/office/powerpoint/2010/main" val="2203376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6E4F1B-5712-4F40-8F22-D0F44C0A9FFB}" type="slidenum">
              <a:rPr lang="en-GB" smtClean="0"/>
              <a:pPr/>
              <a:t>24</a:t>
            </a:fld>
            <a:endParaRPr lang="en-GB"/>
          </a:p>
        </p:txBody>
      </p:sp>
    </p:spTree>
    <p:extLst>
      <p:ext uri="{BB962C8B-B14F-4D97-AF65-F5344CB8AC3E}">
        <p14:creationId xmlns:p14="http://schemas.microsoft.com/office/powerpoint/2010/main" val="210829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Myriad Pro"/>
              </a:rPr>
              <a:t>Brain</a:t>
            </a:r>
            <a:endParaRPr lang="en-GB" dirty="0">
              <a:latin typeface="Myriad Pro"/>
            </a:endParaRPr>
          </a:p>
          <a:p>
            <a:r>
              <a:rPr lang="en-GB" dirty="0">
                <a:latin typeface="Myriad Pro"/>
              </a:rPr>
              <a:t>Too much alcohol acts a depressant on the brain, the control centre of the body. It can make the drinker feel happy for a little while, but that’s followed by a depressing low. Long-term drinking can kill off brain cells and lead to memory loss and mental problems</a:t>
            </a:r>
            <a:endParaRPr lang="en-GB" dirty="0"/>
          </a:p>
          <a:p>
            <a:endParaRPr lang="en-US" dirty="0"/>
          </a:p>
        </p:txBody>
      </p:sp>
      <p:sp>
        <p:nvSpPr>
          <p:cNvPr id="4" name="Slide Number Placeholder 3"/>
          <p:cNvSpPr>
            <a:spLocks noGrp="1"/>
          </p:cNvSpPr>
          <p:nvPr>
            <p:ph type="sldNum" sz="quarter" idx="10"/>
          </p:nvPr>
        </p:nvSpPr>
        <p:spPr/>
        <p:txBody>
          <a:bodyPr/>
          <a:lstStyle/>
          <a:p>
            <a:fld id="{426E4F1B-5712-4F40-8F22-D0F44C0A9FFB}" type="slidenum">
              <a:rPr lang="en-GB" smtClean="0"/>
              <a:pPr/>
              <a:t>26</a:t>
            </a:fld>
            <a:endParaRPr lang="en-GB"/>
          </a:p>
        </p:txBody>
      </p:sp>
    </p:spTree>
    <p:extLst>
      <p:ext uri="{BB962C8B-B14F-4D97-AF65-F5344CB8AC3E}">
        <p14:creationId xmlns:p14="http://schemas.microsoft.com/office/powerpoint/2010/main" val="3615387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71F29C6-916A-4B33-8261-F819BD63F80C}"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647C02-B6A7-497C-A47B-29C5232A6980}" type="slidenum">
              <a:rPr lang="en-GB" smtClean="0"/>
              <a:t>‹#›</a:t>
            </a:fld>
            <a:endParaRPr lang="en-GB"/>
          </a:p>
        </p:txBody>
      </p:sp>
    </p:spTree>
    <p:extLst>
      <p:ext uri="{BB962C8B-B14F-4D97-AF65-F5344CB8AC3E}">
        <p14:creationId xmlns:p14="http://schemas.microsoft.com/office/powerpoint/2010/main" val="3429766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1F29C6-916A-4B33-8261-F819BD63F80C}"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647C02-B6A7-497C-A47B-29C5232A6980}" type="slidenum">
              <a:rPr lang="en-GB" smtClean="0"/>
              <a:t>‹#›</a:t>
            </a:fld>
            <a:endParaRPr lang="en-GB"/>
          </a:p>
        </p:txBody>
      </p:sp>
    </p:spTree>
    <p:extLst>
      <p:ext uri="{BB962C8B-B14F-4D97-AF65-F5344CB8AC3E}">
        <p14:creationId xmlns:p14="http://schemas.microsoft.com/office/powerpoint/2010/main" val="2010659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1F29C6-916A-4B33-8261-F819BD63F80C}"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647C02-B6A7-497C-A47B-29C5232A6980}" type="slidenum">
              <a:rPr lang="en-GB" smtClean="0"/>
              <a:t>‹#›</a:t>
            </a:fld>
            <a:endParaRPr lang="en-GB"/>
          </a:p>
        </p:txBody>
      </p:sp>
    </p:spTree>
    <p:extLst>
      <p:ext uri="{BB962C8B-B14F-4D97-AF65-F5344CB8AC3E}">
        <p14:creationId xmlns:p14="http://schemas.microsoft.com/office/powerpoint/2010/main" val="1890402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4"/>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19/06/2018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33802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913776" y="618519"/>
            <a:ext cx="10364450"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5" y="3051014"/>
            <a:ext cx="5106027" cy="27401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96424"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4"/>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19/06/2018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39990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1F29C6-916A-4B33-8261-F819BD63F80C}"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647C02-B6A7-497C-A47B-29C5232A6980}" type="slidenum">
              <a:rPr lang="en-GB" smtClean="0"/>
              <a:t>‹#›</a:t>
            </a:fld>
            <a:endParaRPr lang="en-GB"/>
          </a:p>
        </p:txBody>
      </p:sp>
    </p:spTree>
    <p:extLst>
      <p:ext uri="{BB962C8B-B14F-4D97-AF65-F5344CB8AC3E}">
        <p14:creationId xmlns:p14="http://schemas.microsoft.com/office/powerpoint/2010/main" val="4051263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1F29C6-916A-4B33-8261-F819BD63F80C}"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647C02-B6A7-497C-A47B-29C5232A6980}" type="slidenum">
              <a:rPr lang="en-GB" smtClean="0"/>
              <a:t>‹#›</a:t>
            </a:fld>
            <a:endParaRPr lang="en-GB"/>
          </a:p>
        </p:txBody>
      </p:sp>
    </p:spTree>
    <p:extLst>
      <p:ext uri="{BB962C8B-B14F-4D97-AF65-F5344CB8AC3E}">
        <p14:creationId xmlns:p14="http://schemas.microsoft.com/office/powerpoint/2010/main" val="641870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71F29C6-916A-4B33-8261-F819BD63F80C}" type="datetimeFigureOut">
              <a:rPr lang="en-GB" smtClean="0"/>
              <a:t>19/06/2018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647C02-B6A7-497C-A47B-29C5232A6980}" type="slidenum">
              <a:rPr lang="en-GB" smtClean="0"/>
              <a:t>‹#›</a:t>
            </a:fld>
            <a:endParaRPr lang="en-GB"/>
          </a:p>
        </p:txBody>
      </p:sp>
    </p:spTree>
    <p:extLst>
      <p:ext uri="{BB962C8B-B14F-4D97-AF65-F5344CB8AC3E}">
        <p14:creationId xmlns:p14="http://schemas.microsoft.com/office/powerpoint/2010/main" val="385382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71F29C6-916A-4B33-8261-F819BD63F80C}" type="datetimeFigureOut">
              <a:rPr lang="en-GB" smtClean="0"/>
              <a:t>19/06/2018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647C02-B6A7-497C-A47B-29C5232A6980}" type="slidenum">
              <a:rPr lang="en-GB" smtClean="0"/>
              <a:t>‹#›</a:t>
            </a:fld>
            <a:endParaRPr lang="en-GB"/>
          </a:p>
        </p:txBody>
      </p:sp>
    </p:spTree>
    <p:extLst>
      <p:ext uri="{BB962C8B-B14F-4D97-AF65-F5344CB8AC3E}">
        <p14:creationId xmlns:p14="http://schemas.microsoft.com/office/powerpoint/2010/main" val="3878852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71F29C6-916A-4B33-8261-F819BD63F80C}" type="datetimeFigureOut">
              <a:rPr lang="en-GB" smtClean="0"/>
              <a:t>19/06/2018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647C02-B6A7-497C-A47B-29C5232A6980}" type="slidenum">
              <a:rPr lang="en-GB" smtClean="0"/>
              <a:t>‹#›</a:t>
            </a:fld>
            <a:endParaRPr lang="en-GB"/>
          </a:p>
        </p:txBody>
      </p:sp>
    </p:spTree>
    <p:extLst>
      <p:ext uri="{BB962C8B-B14F-4D97-AF65-F5344CB8AC3E}">
        <p14:creationId xmlns:p14="http://schemas.microsoft.com/office/powerpoint/2010/main" val="3493522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F29C6-916A-4B33-8261-F819BD63F80C}" type="datetimeFigureOut">
              <a:rPr lang="en-GB" smtClean="0"/>
              <a:t>19/06/2018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647C02-B6A7-497C-A47B-29C5232A6980}" type="slidenum">
              <a:rPr lang="en-GB" smtClean="0"/>
              <a:t>‹#›</a:t>
            </a:fld>
            <a:endParaRPr lang="en-GB"/>
          </a:p>
        </p:txBody>
      </p:sp>
    </p:spTree>
    <p:extLst>
      <p:ext uri="{BB962C8B-B14F-4D97-AF65-F5344CB8AC3E}">
        <p14:creationId xmlns:p14="http://schemas.microsoft.com/office/powerpoint/2010/main" val="2342327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1F29C6-916A-4B33-8261-F819BD63F80C}" type="datetimeFigureOut">
              <a:rPr lang="en-GB" smtClean="0"/>
              <a:t>19/06/2018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647C02-B6A7-497C-A47B-29C5232A6980}" type="slidenum">
              <a:rPr lang="en-GB" smtClean="0"/>
              <a:t>‹#›</a:t>
            </a:fld>
            <a:endParaRPr lang="en-GB"/>
          </a:p>
        </p:txBody>
      </p:sp>
    </p:spTree>
    <p:extLst>
      <p:ext uri="{BB962C8B-B14F-4D97-AF65-F5344CB8AC3E}">
        <p14:creationId xmlns:p14="http://schemas.microsoft.com/office/powerpoint/2010/main" val="2738385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1F29C6-916A-4B33-8261-F819BD63F80C}" type="datetimeFigureOut">
              <a:rPr lang="en-GB" smtClean="0"/>
              <a:t>19/06/2018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647C02-B6A7-497C-A47B-29C5232A6980}" type="slidenum">
              <a:rPr lang="en-GB" smtClean="0"/>
              <a:t>‹#›</a:t>
            </a:fld>
            <a:endParaRPr lang="en-GB"/>
          </a:p>
        </p:txBody>
      </p:sp>
    </p:spTree>
    <p:extLst>
      <p:ext uri="{BB962C8B-B14F-4D97-AF65-F5344CB8AC3E}">
        <p14:creationId xmlns:p14="http://schemas.microsoft.com/office/powerpoint/2010/main" val="69404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F29C6-916A-4B33-8261-F819BD63F80C}" type="datetimeFigureOut">
              <a:rPr lang="en-GB" smtClean="0"/>
              <a:t>19/06/2018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47C02-B6A7-497C-A47B-29C5232A6980}" type="slidenum">
              <a:rPr lang="en-GB" smtClean="0"/>
              <a:t>‹#›</a:t>
            </a:fld>
            <a:endParaRPr lang="en-GB"/>
          </a:p>
        </p:txBody>
      </p:sp>
    </p:spTree>
    <p:extLst>
      <p:ext uri="{BB962C8B-B14F-4D97-AF65-F5344CB8AC3E}">
        <p14:creationId xmlns:p14="http://schemas.microsoft.com/office/powerpoint/2010/main" val="3640436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4">
            <a:alphaModFix/>
            <a:extLst>
              <a:ext uri="{28A0092B-C50C-407E-A947-70E740481C1C}">
                <a14:useLocalDpi xmlns:a14="http://schemas.microsoft.com/office/drawing/2010/main"/>
              </a:ext>
            </a:extLst>
          </a:blip>
          <a:srcRect/>
          <a:stretch>
            <a:fillRect/>
          </a:stretch>
        </p:blipFill>
        <p:spPr bwMode="auto">
          <a:xfrm>
            <a:off x="1" y="-1"/>
            <a:ext cx="12192002"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913776" y="618519"/>
            <a:ext cx="10364450"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5"/>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7"/>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19/06/2018</a:t>
            </a:fld>
            <a:endParaRPr lang="en-US" dirty="0"/>
          </a:p>
        </p:txBody>
      </p:sp>
      <p:sp>
        <p:nvSpPr>
          <p:cNvPr id="5" name="Footer Placeholder 4"/>
          <p:cNvSpPr>
            <a:spLocks noGrp="1"/>
          </p:cNvSpPr>
          <p:nvPr>
            <p:ph type="ftr" sz="quarter" idx="3"/>
          </p:nvPr>
        </p:nvSpPr>
        <p:spPr>
          <a:xfrm>
            <a:off x="913776" y="5883277"/>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2" y="5883277"/>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6923519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www.talkaboutalcohol.com/" TargetMode="External"/><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hyperlink" Target="http://www.riseabove.org/"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2.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comments" Target="../comments/comment1.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11" Type="http://schemas.openxmlformats.org/officeDocument/2006/relationships/image" Target="../media/image9.jpg"/><Relationship Id="rId5" Type="http://schemas.openxmlformats.org/officeDocument/2006/relationships/hyperlink" Target="http://www.talkaboutalcohol.com/" TargetMode="External"/><Relationship Id="rId10" Type="http://schemas.openxmlformats.org/officeDocument/2006/relationships/image" Target="../media/image8.jpeg"/><Relationship Id="rId4" Type="http://schemas.openxmlformats.org/officeDocument/2006/relationships/hyperlink" Target="http://www.alcoholeducationtrust.org/" TargetMode="External"/><Relationship Id="rId9" Type="http://schemas.openxmlformats.org/officeDocument/2006/relationships/image" Target="../media/image7.jpe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notesSlide" Target="../notesSlides/notesSlide7.xml"/><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slideLayout" Target="../slideLayouts/slideLayout2.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tags" Target="../tags/tag22.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www.talkaboutalcohol.com/" TargetMode="External"/><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70.jpeg"/><Relationship Id="rId5" Type="http://schemas.openxmlformats.org/officeDocument/2006/relationships/image" Target="../media/image12.png"/><Relationship Id="rId4" Type="http://schemas.openxmlformats.org/officeDocument/2006/relationships/slide" Target="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comments" Target="../comments/comment2.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9.xml"/><Relationship Id="rId7" Type="http://schemas.openxmlformats.org/officeDocument/2006/relationships/image" Target="../media/image78.jpeg"/><Relationship Id="rId12" Type="http://schemas.openxmlformats.org/officeDocument/2006/relationships/hyperlink" Target="http://www.alcoholeducationtrust.org/teacher-area/staying-safe-avoiding-risk-taking/staying-safe-ice-breakers/" TargetMode="Externa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notesSlide" Target="../notesSlides/notesSlide10.xml"/><Relationship Id="rId7"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3.png"/><Relationship Id="rId5" Type="http://schemas.openxmlformats.org/officeDocument/2006/relationships/image" Target="../media/image84.jpe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1.xml"/><Relationship Id="rId7" Type="http://schemas.openxmlformats.org/officeDocument/2006/relationships/image" Target="../media/image87.jpeg"/><Relationship Id="rId12" Type="http://schemas.openxmlformats.org/officeDocument/2006/relationships/comments" Target="../comments/comment4.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86.jpeg"/><Relationship Id="rId11" Type="http://schemas.openxmlformats.org/officeDocument/2006/relationships/image" Target="../media/image12.png"/><Relationship Id="rId5" Type="http://schemas.openxmlformats.org/officeDocument/2006/relationships/image" Target="../media/image83.png"/><Relationship Id="rId10" Type="http://schemas.openxmlformats.org/officeDocument/2006/relationships/image" Target="../media/image82.jpeg"/><Relationship Id="rId4" Type="http://schemas.openxmlformats.org/officeDocument/2006/relationships/image" Target="../media/image85.png"/><Relationship Id="rId9"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12.pn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notesSlide" Target="../notesSlides/notesSlide13.xml"/><Relationship Id="rId7" Type="http://schemas.openxmlformats.org/officeDocument/2006/relationships/image" Target="../media/image92.jpeg"/><Relationship Id="rId12"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77.jpeg"/><Relationship Id="rId11" Type="http://schemas.openxmlformats.org/officeDocument/2006/relationships/image" Target="../media/image96.png"/><Relationship Id="rId5" Type="http://schemas.openxmlformats.org/officeDocument/2006/relationships/image" Target="../media/image91.jpeg"/><Relationship Id="rId15" Type="http://schemas.openxmlformats.org/officeDocument/2006/relationships/comments" Target="../comments/comment5.xml"/><Relationship Id="rId10" Type="http://schemas.openxmlformats.org/officeDocument/2006/relationships/image" Target="../media/image95.jpeg"/><Relationship Id="rId4" Type="http://schemas.openxmlformats.org/officeDocument/2006/relationships/image" Target="../media/image90.png"/><Relationship Id="rId9" Type="http://schemas.openxmlformats.org/officeDocument/2006/relationships/image" Target="../media/image94.jpeg"/><Relationship Id="rId14" Type="http://schemas.openxmlformats.org/officeDocument/2006/relationships/image" Target="../media/image99.png"/></Relationships>
</file>

<file path=ppt/slides/_rels/slide3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2.png"/><Relationship Id="rId3" Type="http://schemas.openxmlformats.org/officeDocument/2006/relationships/notesSlide" Target="../notesSlides/notesSlide14.xml"/><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5.xml.rels><?xml version="1.0" encoding="UTF-8" standalone="yes"?>
<Relationships xmlns="http://schemas.openxmlformats.org/package/2006/relationships"><Relationship Id="rId3" Type="http://schemas.openxmlformats.org/officeDocument/2006/relationships/hyperlink" Target="http://www.talkaboutalcohol.com/" TargetMode="Externa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70.jpe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20.jpeg"/></Relationships>
</file>

<file path=ppt/slides/_rels/slide3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hyperlink" Target="http://www.bbc.co.uk/programmes/b01qnr62/clips" TargetMode="Externa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30.pn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40.xml"/><Relationship Id="rId4" Type="http://schemas.openxmlformats.org/officeDocument/2006/relationships/image" Target="../media/image131.e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41.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12.pn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comments" Target="../comments/comment6.xml"/></Relationships>
</file>

<file path=ppt/slides/_rels/slide44.xml.rels><?xml version="1.0" encoding="UTF-8" standalone="yes"?>
<Relationships xmlns="http://schemas.openxmlformats.org/package/2006/relationships"><Relationship Id="rId8" Type="http://schemas.openxmlformats.org/officeDocument/2006/relationships/comments" Target="../comments/comment7.xml"/><Relationship Id="rId3" Type="http://schemas.openxmlformats.org/officeDocument/2006/relationships/image" Target="../media/image140.jpeg"/><Relationship Id="rId7"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5.xml.rels><?xml version="1.0" encoding="UTF-8" standalone="yes"?>
<Relationships xmlns="http://schemas.openxmlformats.org/package/2006/relationships"><Relationship Id="rId8" Type="http://schemas.openxmlformats.org/officeDocument/2006/relationships/comments" Target="../comments/comment8.xml"/><Relationship Id="rId3" Type="http://schemas.openxmlformats.org/officeDocument/2006/relationships/image" Target="../media/image144.png"/><Relationship Id="rId7"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notesSlide" Target="../notesSlides/notesSlide18.xml"/><Relationship Id="rId7" Type="http://schemas.openxmlformats.org/officeDocument/2006/relationships/image" Target="../media/image150.jpeg"/><Relationship Id="rId2" Type="http://schemas.openxmlformats.org/officeDocument/2006/relationships/slideLayout" Target="../slideLayouts/slideLayout5.xml"/><Relationship Id="rId1" Type="http://schemas.openxmlformats.org/officeDocument/2006/relationships/tags" Target="../tags/tag46.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 Id="rId9" Type="http://schemas.openxmlformats.org/officeDocument/2006/relationships/image" Target="../media/image152.jpeg"/></Relationships>
</file>

<file path=ppt/slides/_rels/slide47.xml.rels><?xml version="1.0" encoding="UTF-8" standalone="yes"?>
<Relationships xmlns="http://schemas.openxmlformats.org/package/2006/relationships"><Relationship Id="rId8" Type="http://schemas.openxmlformats.org/officeDocument/2006/relationships/image" Target="../media/image157.gif"/><Relationship Id="rId13" Type="http://schemas.openxmlformats.org/officeDocument/2006/relationships/image" Target="../media/image162.jpeg"/><Relationship Id="rId3" Type="http://schemas.openxmlformats.org/officeDocument/2006/relationships/notesSlide" Target="../notesSlides/notesSlide19.xml"/><Relationship Id="rId7" Type="http://schemas.openxmlformats.org/officeDocument/2006/relationships/image" Target="../media/image156.jpeg"/><Relationship Id="rId12" Type="http://schemas.openxmlformats.org/officeDocument/2006/relationships/image" Target="../media/image161.jpeg"/><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155.jpeg"/><Relationship Id="rId11" Type="http://schemas.openxmlformats.org/officeDocument/2006/relationships/image" Target="../media/image160.png"/><Relationship Id="rId5" Type="http://schemas.openxmlformats.org/officeDocument/2006/relationships/image" Target="../media/image154.jpeg"/><Relationship Id="rId10" Type="http://schemas.openxmlformats.org/officeDocument/2006/relationships/image" Target="../media/image159.png"/><Relationship Id="rId4" Type="http://schemas.openxmlformats.org/officeDocument/2006/relationships/image" Target="../media/image153.jpeg"/><Relationship Id="rId9" Type="http://schemas.openxmlformats.org/officeDocument/2006/relationships/image" Target="../media/image158.png"/><Relationship Id="rId14" Type="http://schemas.openxmlformats.org/officeDocument/2006/relationships/image" Target="../media/image163.png"/></Relationships>
</file>

<file path=ppt/slides/_rels/slide48.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png"/><Relationship Id="rId3" Type="http://schemas.openxmlformats.org/officeDocument/2006/relationships/notesSlide" Target="../notesSlides/notesSlide20.xml"/><Relationship Id="rId7" Type="http://schemas.openxmlformats.org/officeDocument/2006/relationships/image" Target="../media/image154.jpeg"/><Relationship Id="rId12" Type="http://schemas.openxmlformats.org/officeDocument/2006/relationships/image" Target="../media/image159.png"/><Relationship Id="rId2" Type="http://schemas.openxmlformats.org/officeDocument/2006/relationships/slideLayout" Target="../slideLayouts/slideLayout5.xml"/><Relationship Id="rId1" Type="http://schemas.openxmlformats.org/officeDocument/2006/relationships/tags" Target="../tags/tag48.xml"/><Relationship Id="rId6" Type="http://schemas.openxmlformats.org/officeDocument/2006/relationships/image" Target="../media/image153.jpeg"/><Relationship Id="rId11" Type="http://schemas.openxmlformats.org/officeDocument/2006/relationships/image" Target="../media/image158.png"/><Relationship Id="rId5" Type="http://schemas.openxmlformats.org/officeDocument/2006/relationships/image" Target="../media/image165.jpeg"/><Relationship Id="rId10" Type="http://schemas.openxmlformats.org/officeDocument/2006/relationships/image" Target="../media/image157.gif"/><Relationship Id="rId4" Type="http://schemas.openxmlformats.org/officeDocument/2006/relationships/image" Target="../media/image164.jpeg"/><Relationship Id="rId9" Type="http://schemas.openxmlformats.org/officeDocument/2006/relationships/image" Target="../media/image156.jpeg"/><Relationship Id="rId14" Type="http://schemas.openxmlformats.org/officeDocument/2006/relationships/image" Target="../media/image16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comments" Target="../comments/commen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8" Type="http://schemas.openxmlformats.org/officeDocument/2006/relationships/image" Target="../media/image152.jpeg"/><Relationship Id="rId13" Type="http://schemas.openxmlformats.org/officeDocument/2006/relationships/image" Target="../media/image141.png"/><Relationship Id="rId3" Type="http://schemas.openxmlformats.org/officeDocument/2006/relationships/image" Target="../media/image83.png"/><Relationship Id="rId7" Type="http://schemas.openxmlformats.org/officeDocument/2006/relationships/image" Target="../media/image167.png"/><Relationship Id="rId12"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37.jpeg"/><Relationship Id="rId11" Type="http://schemas.openxmlformats.org/officeDocument/2006/relationships/image" Target="../media/image170.png"/><Relationship Id="rId5" Type="http://schemas.openxmlformats.org/officeDocument/2006/relationships/image" Target="../media/image144.png"/><Relationship Id="rId10" Type="http://schemas.openxmlformats.org/officeDocument/2006/relationships/image" Target="../media/image169.png"/><Relationship Id="rId4" Type="http://schemas.openxmlformats.org/officeDocument/2006/relationships/image" Target="../media/image166.png"/><Relationship Id="rId9" Type="http://schemas.openxmlformats.org/officeDocument/2006/relationships/image" Target="../media/image168.png"/><Relationship Id="rId14" Type="http://schemas.openxmlformats.org/officeDocument/2006/relationships/image" Target="../media/image17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14.jpeg"/><Relationship Id="rId4" Type="http://schemas.openxmlformats.org/officeDocument/2006/relationships/image" Target="../media/image16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173.JPG"/><Relationship Id="rId4" Type="http://schemas.openxmlformats.org/officeDocument/2006/relationships/image" Target="../media/image172.JPG"/></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mailto:kathryn@alcoholeducationtrust.org" TargetMode="External"/><Relationship Id="rId7" Type="http://schemas.openxmlformats.org/officeDocument/2006/relationships/image" Target="../media/image175.jpe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hyperlink" Target="http://www.alcoholeducationtrust.org/" TargetMode="External"/><Relationship Id="rId5" Type="http://schemas.openxmlformats.org/officeDocument/2006/relationships/hyperlink" Target="http://www.talkaboutalcohol.com/" TargetMode="External"/><Relationship Id="rId4" Type="http://schemas.openxmlformats.org/officeDocument/2006/relationships/hyperlink" Target="mailto:kate@alcoholeducationtrust.org" TargetMode="Externa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42939"/>
            <a:ext cx="9906000" cy="1299648"/>
          </a:xfrm>
        </p:spPr>
        <p:txBody>
          <a:bodyPr>
            <a:normAutofit/>
          </a:bodyPr>
          <a:lstStyle/>
          <a:p>
            <a:r>
              <a:rPr lang="en-GB" sz="2641" dirty="0">
                <a:solidFill>
                  <a:srgbClr val="7030A0"/>
                </a:solidFill>
              </a:rPr>
              <a:t>National Alcohol &amp; Drugs Education Conference 2018 </a:t>
            </a:r>
            <a:br>
              <a:rPr lang="en-GB" sz="2641" dirty="0">
                <a:solidFill>
                  <a:srgbClr val="7030A0"/>
                </a:solidFill>
              </a:rPr>
            </a:br>
            <a:r>
              <a:rPr lang="en-GB" sz="2047" dirty="0">
                <a:solidFill>
                  <a:srgbClr val="7030A0"/>
                </a:solidFill>
              </a:rPr>
              <a:t>Evidence based practice in alcohol and drugs education Empowering young people to make healthy choices</a:t>
            </a:r>
            <a:endParaRPr lang="en-US" sz="2047" dirty="0">
              <a:solidFill>
                <a:srgbClr val="7030A0"/>
              </a:solidFill>
            </a:endParaRPr>
          </a:p>
        </p:txBody>
      </p:sp>
      <p:sp>
        <p:nvSpPr>
          <p:cNvPr id="3" name="Subtitle 2"/>
          <p:cNvSpPr>
            <a:spLocks noGrp="1"/>
          </p:cNvSpPr>
          <p:nvPr>
            <p:ph type="subTitle" idx="1"/>
          </p:nvPr>
        </p:nvSpPr>
        <p:spPr>
          <a:xfrm>
            <a:off x="2734417" y="2284396"/>
            <a:ext cx="7244470" cy="1722754"/>
          </a:xfrm>
        </p:spPr>
        <p:txBody>
          <a:bodyPr>
            <a:normAutofit fontScale="92500"/>
          </a:bodyPr>
          <a:lstStyle/>
          <a:p>
            <a:r>
              <a:rPr lang="en-GB" b="1" dirty="0"/>
              <a:t>Targeted approaches for vulnerable populations including pupils with special needs and looked after children.</a:t>
            </a:r>
            <a:endParaRPr lang="en-US" b="1" dirty="0"/>
          </a:p>
          <a:p>
            <a:r>
              <a:rPr lang="en-US" b="1" dirty="0"/>
              <a:t>Liverpool John </a:t>
            </a:r>
            <a:r>
              <a:rPr lang="en-US" b="1" dirty="0" err="1"/>
              <a:t>Moores</a:t>
            </a:r>
            <a:r>
              <a:rPr lang="en-US" b="1" dirty="0"/>
              <a:t> University </a:t>
            </a:r>
          </a:p>
          <a:p>
            <a:r>
              <a:rPr lang="en-US" b="1" dirty="0"/>
              <a:t>21</a:t>
            </a:r>
            <a:r>
              <a:rPr lang="en-US" b="1" baseline="30000" dirty="0"/>
              <a:t>st</a:t>
            </a:r>
            <a:r>
              <a:rPr lang="en-US" b="1" dirty="0"/>
              <a:t> June 2018</a:t>
            </a:r>
          </a:p>
        </p:txBody>
      </p:sp>
      <p:sp>
        <p:nvSpPr>
          <p:cNvPr id="5" name="Slide Number Placeholder 4"/>
          <p:cNvSpPr>
            <a:spLocks noGrp="1"/>
          </p:cNvSpPr>
          <p:nvPr>
            <p:ph type="sldNum" sz="quarter" idx="12"/>
          </p:nvPr>
        </p:nvSpPr>
        <p:spPr/>
        <p:txBody>
          <a:bodyPr/>
          <a:lstStyle/>
          <a:p>
            <a:fld id="{8A7A6979-0714-4377-B894-6BE4C2D6E202}" type="slidenum">
              <a:rPr lang="en-US" smtClean="0"/>
              <a:pPr/>
              <a:t>1</a:t>
            </a:fld>
            <a:endParaRPr lang="en-US" dirty="0"/>
          </a:p>
        </p:txBody>
      </p:sp>
      <p:sp>
        <p:nvSpPr>
          <p:cNvPr id="4" name="Footer Placeholder 3"/>
          <p:cNvSpPr>
            <a:spLocks noGrp="1"/>
          </p:cNvSpPr>
          <p:nvPr>
            <p:ph type="ftr" sz="quarter" idx="11"/>
          </p:nvPr>
        </p:nvSpPr>
        <p:spPr>
          <a:xfrm>
            <a:off x="4620418" y="3595187"/>
            <a:ext cx="3330886" cy="485184"/>
          </a:xfrm>
        </p:spPr>
        <p:txBody>
          <a:bodyPr/>
          <a:lstStyle/>
          <a:p>
            <a:r>
              <a:rPr lang="en-US" sz="1625" dirty="0"/>
              <a:t>kathryn@alcoholeducationtrust.org</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4416" y="4504902"/>
            <a:ext cx="6912707" cy="14910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0670" y="5002651"/>
            <a:ext cx="1052512" cy="495558"/>
          </a:xfrm>
          <a:prstGeom prst="rect">
            <a:avLst/>
          </a:prstGeom>
        </p:spPr>
      </p:pic>
    </p:spTree>
    <p:custDataLst>
      <p:tags r:id="rId1"/>
    </p:custDataLst>
    <p:extLst>
      <p:ext uri="{BB962C8B-B14F-4D97-AF65-F5344CB8AC3E}">
        <p14:creationId xmlns:p14="http://schemas.microsoft.com/office/powerpoint/2010/main" val="1768183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98663" y="207288"/>
            <a:ext cx="8229600" cy="947339"/>
          </a:xfrm>
          <a:prstGeom prst="rect">
            <a:avLst/>
          </a:prstGeom>
          <a:ln>
            <a:solidFill>
              <a:schemeClr val="bg1"/>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00" b="1" dirty="0"/>
              <a:t>Choice of subscription options</a:t>
            </a:r>
          </a:p>
          <a:p>
            <a:r>
              <a:rPr lang="en-GB" sz="1600" b="1" dirty="0"/>
              <a:t>6 bespoke SEN </a:t>
            </a:r>
            <a:r>
              <a:rPr lang="en-GB" sz="1600" b="1" dirty="0" err="1"/>
              <a:t>powerpoints</a:t>
            </a:r>
            <a:r>
              <a:rPr lang="en-GB" sz="1600" b="1" dirty="0"/>
              <a:t> for SEN – special offer of £99 for three years as well as 6 NFER evidenced lesson plans and </a:t>
            </a:r>
            <a:r>
              <a:rPr lang="en-GB" sz="1600" b="1" dirty="0" err="1"/>
              <a:t>powerpoints</a:t>
            </a:r>
            <a:r>
              <a:rPr lang="en-GB" sz="1600" b="1" dirty="0"/>
              <a:t>.</a:t>
            </a:r>
            <a:endParaRPr lang="en-US" sz="1600" b="1" dirty="0"/>
          </a:p>
          <a:p>
            <a:endParaRPr lang="en-US" sz="2500" b="1" dirty="0"/>
          </a:p>
        </p:txBody>
      </p:sp>
      <p:pic>
        <p:nvPicPr>
          <p:cNvPr id="6" name="Picture 5" descr="Screen Shot 2018-05-17 at 15.25.12.png"/>
          <p:cNvPicPr>
            <a:picLocks noChangeAspect="1"/>
          </p:cNvPicPr>
          <p:nvPr/>
        </p:nvPicPr>
        <p:blipFill rotWithShape="1">
          <a:blip r:embed="rId3">
            <a:extLst>
              <a:ext uri="{28A0092B-C50C-407E-A947-70E740481C1C}">
                <a14:useLocalDpi xmlns:a14="http://schemas.microsoft.com/office/drawing/2010/main" val="0"/>
              </a:ext>
            </a:extLst>
          </a:blip>
          <a:srcRect l="2271" t="2003" r="853" b="1628"/>
          <a:stretch/>
        </p:blipFill>
        <p:spPr>
          <a:xfrm>
            <a:off x="2096405" y="1154627"/>
            <a:ext cx="8053167" cy="5089979"/>
          </a:xfrm>
          <a:prstGeom prst="rect">
            <a:avLst/>
          </a:prstGeom>
          <a:ln w="3175" cmpd="sng">
            <a:solidFill>
              <a:schemeClr val="tx1"/>
            </a:solidFill>
          </a:ln>
        </p:spPr>
      </p:pic>
    </p:spTree>
    <p:custDataLst>
      <p:tags r:id="rId1"/>
    </p:custDataLst>
    <p:extLst>
      <p:ext uri="{BB962C8B-B14F-4D97-AF65-F5344CB8AC3E}">
        <p14:creationId xmlns:p14="http://schemas.microsoft.com/office/powerpoint/2010/main" val="1522019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474"/>
            <a:ext cx="12192000" cy="704840"/>
          </a:xfrm>
        </p:spPr>
        <p:txBody>
          <a:bodyPr>
            <a:noAutofit/>
          </a:bodyPr>
          <a:lstStyle/>
          <a:p>
            <a:pPr algn="ctr"/>
            <a:r>
              <a:rPr lang="en-US" sz="4000" b="1" dirty="0" smtClean="0">
                <a:solidFill>
                  <a:srgbClr val="C00000"/>
                </a:solidFill>
              </a:rPr>
              <a:t> Bespoke resources for children with moderate learning difficulties </a:t>
            </a:r>
            <a:endParaRPr lang="en-US" sz="4000" b="1" dirty="0">
              <a:solidFill>
                <a:srgbClr val="C00000"/>
              </a:solidFill>
            </a:endParaRPr>
          </a:p>
        </p:txBody>
      </p:sp>
      <p:pic>
        <p:nvPicPr>
          <p:cNvPr id="4" name="Picture 3" descr="Screen Shot 2018-05-17 at 14.56.5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1125761"/>
            <a:ext cx="1565390" cy="2155303"/>
          </a:xfrm>
          <a:prstGeom prst="rect">
            <a:avLst/>
          </a:prstGeom>
          <a:ln w="3175" cmpd="sng">
            <a:solidFill>
              <a:schemeClr val="tx1"/>
            </a:solidFill>
          </a:ln>
        </p:spPr>
      </p:pic>
      <p:pic>
        <p:nvPicPr>
          <p:cNvPr id="5" name="Picture 4" descr="Screen Shot 2018-05-17 at 14.58.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7266" y="1258028"/>
            <a:ext cx="2147340" cy="2977384"/>
          </a:xfrm>
          <a:prstGeom prst="rect">
            <a:avLst/>
          </a:prstGeom>
          <a:ln w="3175" cmpd="sng">
            <a:solidFill>
              <a:schemeClr val="tx1"/>
            </a:solidFill>
          </a:ln>
        </p:spPr>
      </p:pic>
      <p:pic>
        <p:nvPicPr>
          <p:cNvPr id="6" name="Picture 5" descr="Screen Shot 2018-05-17 at 14.58.15.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6159" y="1257687"/>
            <a:ext cx="2150315" cy="2982457"/>
          </a:xfrm>
          <a:prstGeom prst="rect">
            <a:avLst/>
          </a:prstGeom>
          <a:ln w="3175" cmpd="sng">
            <a:solidFill>
              <a:schemeClr val="tx1"/>
            </a:solidFill>
          </a:ln>
        </p:spPr>
      </p:pic>
      <p:pic>
        <p:nvPicPr>
          <p:cNvPr id="7" name="Picture 6" descr="Screen Shot 2018-05-17 at 14.58.26.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853" y="1252598"/>
            <a:ext cx="2139613" cy="2977384"/>
          </a:xfrm>
          <a:prstGeom prst="rect">
            <a:avLst/>
          </a:prstGeom>
          <a:ln w="3175" cmpd="sng">
            <a:solidFill>
              <a:schemeClr val="tx1"/>
            </a:solidFill>
          </a:ln>
        </p:spPr>
      </p:pic>
      <p:pic>
        <p:nvPicPr>
          <p:cNvPr id="8" name="Picture 7" descr="Screen Shot 2018-05-17 at 15.02.4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1201" y="4535505"/>
            <a:ext cx="1565390" cy="2213006"/>
          </a:xfrm>
          <a:prstGeom prst="rect">
            <a:avLst/>
          </a:prstGeom>
          <a:ln w="3175" cmpd="sng">
            <a:solidFill>
              <a:schemeClr val="tx1"/>
            </a:solidFill>
          </a:ln>
        </p:spPr>
      </p:pic>
      <p:pic>
        <p:nvPicPr>
          <p:cNvPr id="9" name="Picture 8" descr="Screen Shot 2018-05-17 at 15.05.06.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6366" y="4597266"/>
            <a:ext cx="2606276" cy="2038540"/>
          </a:xfrm>
          <a:prstGeom prst="rect">
            <a:avLst/>
          </a:prstGeom>
          <a:ln w="3175" cmpd="sng">
            <a:solidFill>
              <a:schemeClr val="tx1"/>
            </a:solidFill>
          </a:ln>
        </p:spPr>
      </p:pic>
      <p:pic>
        <p:nvPicPr>
          <p:cNvPr id="10" name="Picture 9" descr="Screen Shot 2018-05-17 at 15.08.14.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7749" y="4597266"/>
            <a:ext cx="2857699" cy="2023524"/>
          </a:xfrm>
          <a:prstGeom prst="rect">
            <a:avLst/>
          </a:prstGeom>
          <a:ln w="3175" cmpd="sng">
            <a:solidFill>
              <a:schemeClr val="tx1"/>
            </a:solidFill>
          </a:ln>
        </p:spPr>
      </p:pic>
    </p:spTree>
    <p:custDataLst>
      <p:tags r:id="rId1"/>
    </p:custDataLst>
    <p:extLst>
      <p:ext uri="{BB962C8B-B14F-4D97-AF65-F5344CB8AC3E}">
        <p14:creationId xmlns:p14="http://schemas.microsoft.com/office/powerpoint/2010/main" val="913439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836470" y="383723"/>
            <a:ext cx="8688529" cy="1325563"/>
          </a:xfrm>
        </p:spPr>
        <p:txBody>
          <a:bodyPr>
            <a:normAutofit/>
          </a:bodyPr>
          <a:lstStyle/>
          <a:p>
            <a:r>
              <a:rPr lang="en-GB" altLang="en-US" sz="2400" b="1" dirty="0"/>
              <a:t>Talk About Alcohol Workbook - </a:t>
            </a:r>
            <a:r>
              <a:rPr lang="en-GB" altLang="en-US" sz="2400" b="1" i="1" dirty="0"/>
              <a:t>5 Key Sections</a:t>
            </a:r>
          </a:p>
        </p:txBody>
      </p:sp>
      <p:sp>
        <p:nvSpPr>
          <p:cNvPr id="17411" name="Content Placeholder 2"/>
          <p:cNvSpPr>
            <a:spLocks noGrp="1"/>
          </p:cNvSpPr>
          <p:nvPr>
            <p:ph idx="1"/>
          </p:nvPr>
        </p:nvSpPr>
        <p:spPr>
          <a:xfrm>
            <a:off x="836471" y="1709286"/>
            <a:ext cx="7772400" cy="4114800"/>
          </a:xfrm>
        </p:spPr>
        <p:txBody>
          <a:bodyPr>
            <a:normAutofit/>
          </a:bodyPr>
          <a:lstStyle/>
          <a:p>
            <a:r>
              <a:rPr lang="en-GB" altLang="en-US" sz="2000" dirty="0"/>
              <a:t>Assessing Knowledge</a:t>
            </a:r>
          </a:p>
          <a:p>
            <a:r>
              <a:rPr lang="en-GB" altLang="en-US" sz="2000" dirty="0"/>
              <a:t>Units</a:t>
            </a:r>
          </a:p>
          <a:p>
            <a:r>
              <a:rPr lang="en-GB" altLang="en-US" sz="2000" dirty="0"/>
              <a:t>Effects of Alcohol</a:t>
            </a:r>
          </a:p>
          <a:p>
            <a:r>
              <a:rPr lang="en-GB" altLang="en-US" sz="2000" dirty="0"/>
              <a:t>The Law</a:t>
            </a:r>
          </a:p>
          <a:p>
            <a:r>
              <a:rPr lang="en-GB" altLang="en-US" sz="2000" dirty="0"/>
              <a:t>Staying safe</a:t>
            </a:r>
          </a:p>
          <a:p>
            <a:pPr lvl="2"/>
            <a:r>
              <a:rPr lang="en-GB" altLang="en-US" dirty="0"/>
              <a:t>16+ section plus extra activities</a:t>
            </a:r>
          </a:p>
          <a:p>
            <a:pPr lvl="2">
              <a:buFontTx/>
              <a:buNone/>
            </a:pPr>
            <a:endParaRPr lang="en-GB" altLang="en-US" dirty="0"/>
          </a:p>
          <a:p>
            <a:r>
              <a:rPr lang="en-GB" altLang="en-US" sz="2000" dirty="0"/>
              <a:t>Only 4 lessons for Year 8 and 2 for Year 9</a:t>
            </a:r>
          </a:p>
        </p:txBody>
      </p:sp>
      <p:pic>
        <p:nvPicPr>
          <p:cNvPr id="5" name="Picture 4" descr="TAAlogo.jpg">
            <a:extLst>
              <a:ext uri="{FF2B5EF4-FFF2-40B4-BE49-F238E27FC236}">
                <a16:creationId xmlns="" xmlns:a16="http://schemas.microsoft.com/office/drawing/2014/main" id="{A59EEB79-BAE5-43A5-8314-A79EBB817A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5325" y="3553604"/>
            <a:ext cx="3998794" cy="22704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E:\AET GOVERNANCE\Governance\Other\Logo with strapline.png"/>
          <p:cNvPicPr/>
          <p:nvPr/>
        </p:nvPicPr>
        <p:blipFill>
          <a:blip r:embed="rId4">
            <a:extLst>
              <a:ext uri="{28A0092B-C50C-407E-A947-70E740481C1C}">
                <a14:useLocalDpi xmlns:a14="http://schemas.microsoft.com/office/drawing/2010/main" val="0"/>
              </a:ext>
            </a:extLst>
          </a:blip>
          <a:srcRect/>
          <a:stretch>
            <a:fillRect/>
          </a:stretch>
        </p:blipFill>
        <p:spPr bwMode="auto">
          <a:xfrm>
            <a:off x="8422105" y="1105469"/>
            <a:ext cx="2502569" cy="1721952"/>
          </a:xfrm>
          <a:prstGeom prst="rect">
            <a:avLst/>
          </a:prstGeom>
          <a:noFill/>
          <a:ln>
            <a:noFill/>
          </a:ln>
        </p:spPr>
      </p:pic>
    </p:spTree>
    <p:custDataLst>
      <p:tags r:id="rId1"/>
    </p:custDataLst>
    <p:extLst>
      <p:ext uri="{BB962C8B-B14F-4D97-AF65-F5344CB8AC3E}">
        <p14:creationId xmlns:p14="http://schemas.microsoft.com/office/powerpoint/2010/main" val="1292114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58134" cy="1325563"/>
          </a:xfrm>
        </p:spPr>
        <p:txBody>
          <a:bodyPr>
            <a:normAutofit/>
          </a:bodyPr>
          <a:lstStyle/>
          <a:p>
            <a:r>
              <a:rPr lang="en-GB" sz="2400" b="1" dirty="0"/>
              <a:t>SEND Resource - 4 Key Methods</a:t>
            </a:r>
          </a:p>
        </p:txBody>
      </p:sp>
      <p:sp>
        <p:nvSpPr>
          <p:cNvPr id="3" name="Content Placeholder 2"/>
          <p:cNvSpPr>
            <a:spLocks noGrp="1"/>
          </p:cNvSpPr>
          <p:nvPr>
            <p:ph idx="1"/>
          </p:nvPr>
        </p:nvSpPr>
        <p:spPr>
          <a:xfrm>
            <a:off x="838200" y="1383633"/>
            <a:ext cx="5016690" cy="5474367"/>
          </a:xfrm>
        </p:spPr>
        <p:txBody>
          <a:bodyPr>
            <a:noAutofit/>
          </a:bodyPr>
          <a:lstStyle/>
          <a:p>
            <a:pPr marL="457200" indent="-457200">
              <a:buAutoNum type="arabicPeriod"/>
            </a:pPr>
            <a:r>
              <a:rPr lang="en-GB" sz="2000" b="1" dirty="0"/>
              <a:t>Distancing </a:t>
            </a:r>
            <a:r>
              <a:rPr lang="en-GB" sz="2000" dirty="0"/>
              <a:t>- This method allows the characters (Emma and Mike) to make mistakes and find themselves in risky situations. </a:t>
            </a:r>
          </a:p>
          <a:p>
            <a:pPr marL="457200" indent="-457200">
              <a:buFont typeface="+mj-lt"/>
              <a:buAutoNum type="arabicPeriod"/>
            </a:pPr>
            <a:r>
              <a:rPr lang="en-GB" sz="2000" b="1" dirty="0"/>
              <a:t>Active Learning </a:t>
            </a:r>
            <a:r>
              <a:rPr lang="en-GB" sz="2000" dirty="0"/>
              <a:t>- The participants are encouraged to move around and engage in role play and discussions keeping the participants interested and engaged. </a:t>
            </a:r>
          </a:p>
          <a:p>
            <a:pPr marL="457200" indent="-457200">
              <a:buFont typeface="+mj-lt"/>
              <a:buAutoNum type="arabicPeriod"/>
            </a:pPr>
            <a:r>
              <a:rPr lang="en-GB" sz="2000" b="1" dirty="0"/>
              <a:t>Building on existing knowledge </a:t>
            </a:r>
            <a:r>
              <a:rPr lang="en-GB" sz="2000" dirty="0"/>
              <a:t>– it is likely that the participants will have experience of heightened emotions, by using characters we can use this to explain how alcohol might make people feel. </a:t>
            </a:r>
          </a:p>
          <a:p>
            <a:pPr marL="457200" indent="-457200">
              <a:buFont typeface="+mj-lt"/>
              <a:buAutoNum type="arabicPeriod"/>
            </a:pPr>
            <a:r>
              <a:rPr lang="en-GB" sz="2000" b="1" dirty="0"/>
              <a:t>Practical resources </a:t>
            </a:r>
            <a:r>
              <a:rPr lang="en-GB" sz="2000" dirty="0"/>
              <a:t>- We believe that tangible objects and pictures will help participants to engage with the concepts and issues</a:t>
            </a:r>
            <a:r>
              <a:rPr lang="en-GB" sz="2000" dirty="0" smtClean="0"/>
              <a:t>. ‘Rehearsal strategies’</a:t>
            </a:r>
            <a:endParaRPr lang="en-GB" sz="2000" dirty="0"/>
          </a:p>
          <a:p>
            <a:pPr marL="0" indent="0">
              <a:buNone/>
            </a:pPr>
            <a:endParaRPr lang="en-GB" sz="2000" dirty="0"/>
          </a:p>
          <a:p>
            <a:pPr marL="0" indent="0" algn="ctr">
              <a:buNone/>
            </a:pPr>
            <a:r>
              <a:rPr lang="en-GB" sz="2400" dirty="0"/>
              <a:t/>
            </a:r>
            <a:br>
              <a:rPr lang="en-GB" sz="2400" dirty="0"/>
            </a:br>
            <a:endParaRPr lang="en-GB" sz="2400" dirty="0"/>
          </a:p>
        </p:txBody>
      </p:sp>
      <p:sp>
        <p:nvSpPr>
          <p:cNvPr id="4" name="TextBox 3">
            <a:extLst>
              <a:ext uri="{FF2B5EF4-FFF2-40B4-BE49-F238E27FC236}">
                <a16:creationId xmlns="" xmlns:a16="http://schemas.microsoft.com/office/drawing/2014/main" id="{BA495ACD-CA20-4720-ADD9-8F6A55CB9B96}"/>
              </a:ext>
            </a:extLst>
          </p:cNvPr>
          <p:cNvSpPr txBox="1"/>
          <p:nvPr/>
        </p:nvSpPr>
        <p:spPr>
          <a:xfrm>
            <a:off x="7829552" y="3762155"/>
            <a:ext cx="3125338" cy="2708434"/>
          </a:xfrm>
          <a:prstGeom prst="rect">
            <a:avLst/>
          </a:prstGeom>
          <a:noFill/>
        </p:spPr>
        <p:txBody>
          <a:bodyPr wrap="square" rtlCol="0">
            <a:spAutoFit/>
          </a:bodyPr>
          <a:lstStyle/>
          <a:p>
            <a:pPr algn="ctr"/>
            <a:r>
              <a:rPr lang="en-GB" b="1" dirty="0"/>
              <a:t>“Tell me and I will forget”</a:t>
            </a:r>
            <a:br>
              <a:rPr lang="en-GB" b="1" dirty="0"/>
            </a:br>
            <a:r>
              <a:rPr lang="en-GB" b="1" dirty="0"/>
              <a:t>“Show me and I will remember”</a:t>
            </a:r>
            <a:br>
              <a:rPr lang="en-GB" b="1" dirty="0"/>
            </a:br>
            <a:r>
              <a:rPr lang="en-GB" b="1" dirty="0"/>
              <a:t>“Involve me and I will understand”</a:t>
            </a:r>
            <a:r>
              <a:rPr lang="en-GB" sz="2000" dirty="0"/>
              <a:t/>
            </a:r>
            <a:br>
              <a:rPr lang="en-GB" sz="2000" dirty="0"/>
            </a:br>
            <a:endParaRPr lang="en-GB" sz="2000" dirty="0"/>
          </a:p>
          <a:p>
            <a:pPr algn="ctr"/>
            <a:r>
              <a:rPr lang="en-GB" sz="2000" dirty="0"/>
              <a:t>1 in 5 children across the UK have some level of special educational needs</a:t>
            </a:r>
            <a:endParaRPr lang="en-GB" dirty="0"/>
          </a:p>
        </p:txBody>
      </p:sp>
      <p:pic>
        <p:nvPicPr>
          <p:cNvPr id="6" name="Picture 5" descr="TAAlogo.jpg">
            <a:extLst>
              <a:ext uri="{FF2B5EF4-FFF2-40B4-BE49-F238E27FC236}">
                <a16:creationId xmlns="" xmlns:a16="http://schemas.microsoft.com/office/drawing/2014/main" id="{B538F6AC-B986-4EBC-BE76-07FF37CDCA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9552" y="2009229"/>
            <a:ext cx="3125337" cy="15405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AET GOVERNANCE\Governance\Other\Logo with strapline.png"/>
          <p:cNvPicPr/>
          <p:nvPr/>
        </p:nvPicPr>
        <p:blipFill>
          <a:blip r:embed="rId4">
            <a:extLst>
              <a:ext uri="{28A0092B-C50C-407E-A947-70E740481C1C}">
                <a14:useLocalDpi xmlns:a14="http://schemas.microsoft.com/office/drawing/2010/main" val="0"/>
              </a:ext>
            </a:extLst>
          </a:blip>
          <a:srcRect/>
          <a:stretch>
            <a:fillRect/>
          </a:stretch>
        </p:blipFill>
        <p:spPr bwMode="auto">
          <a:xfrm>
            <a:off x="7829551" y="365125"/>
            <a:ext cx="2806365" cy="1431758"/>
          </a:xfrm>
          <a:prstGeom prst="rect">
            <a:avLst/>
          </a:prstGeom>
          <a:noFill/>
          <a:ln>
            <a:noFill/>
          </a:ln>
        </p:spPr>
      </p:pic>
    </p:spTree>
    <p:custDataLst>
      <p:tags r:id="rId1"/>
    </p:custDataLst>
    <p:extLst>
      <p:ext uri="{BB962C8B-B14F-4D97-AF65-F5344CB8AC3E}">
        <p14:creationId xmlns:p14="http://schemas.microsoft.com/office/powerpoint/2010/main" val="3625859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5603"/>
            <a:ext cx="9906000" cy="1115781"/>
          </a:xfrm>
        </p:spPr>
        <p:txBody>
          <a:bodyPr>
            <a:normAutofit/>
          </a:bodyPr>
          <a:lstStyle/>
          <a:p>
            <a:r>
              <a:rPr lang="en-GB" sz="4000" dirty="0">
                <a:solidFill>
                  <a:srgbClr val="C00000"/>
                </a:solidFill>
              </a:rPr>
              <a:t>Personal Social and Health Education principles</a:t>
            </a:r>
          </a:p>
        </p:txBody>
      </p:sp>
      <p:sp>
        <p:nvSpPr>
          <p:cNvPr id="3" name="TextBox 2"/>
          <p:cNvSpPr txBox="1"/>
          <p:nvPr/>
        </p:nvSpPr>
        <p:spPr>
          <a:xfrm>
            <a:off x="1040452" y="924473"/>
            <a:ext cx="9906000" cy="5386090"/>
          </a:xfrm>
          <a:prstGeom prst="rect">
            <a:avLst/>
          </a:prstGeom>
          <a:noFill/>
        </p:spPr>
        <p:txBody>
          <a:bodyPr wrap="square" rtlCol="0">
            <a:spAutoFit/>
          </a:bodyPr>
          <a:lstStyle/>
          <a:p>
            <a:r>
              <a:rPr lang="en-GB" sz="2000" b="1" dirty="0"/>
              <a:t>Issues around disclosure</a:t>
            </a:r>
          </a:p>
          <a:p>
            <a:r>
              <a:rPr lang="en-GB" sz="2000" b="1" dirty="0"/>
              <a:t>Ground rules – </a:t>
            </a:r>
            <a:r>
              <a:rPr lang="en-GB" sz="2000" dirty="0"/>
              <a:t>‘I know someone who’ </a:t>
            </a:r>
          </a:p>
          <a:p>
            <a:r>
              <a:rPr lang="en-GB" sz="2000" dirty="0"/>
              <a:t>– nothing personal</a:t>
            </a:r>
          </a:p>
          <a:p>
            <a:r>
              <a:rPr lang="en-GB" sz="2000" b="1" dirty="0"/>
              <a:t>Ask it basket </a:t>
            </a:r>
          </a:p>
          <a:p>
            <a:r>
              <a:rPr lang="en-GB" sz="2000" dirty="0"/>
              <a:t>– discreet and allows time for a measured response</a:t>
            </a:r>
          </a:p>
          <a:p>
            <a:r>
              <a:rPr lang="en-GB" sz="2000" b="1" dirty="0"/>
              <a:t>Sign posting:   </a:t>
            </a:r>
          </a:p>
          <a:p>
            <a:r>
              <a:rPr lang="en-GB" sz="2000" b="1" dirty="0"/>
              <a:t>Within school or organisation </a:t>
            </a:r>
            <a:r>
              <a:rPr lang="en-GB" sz="2000" dirty="0"/>
              <a:t>– head of pastoral care, school nurse</a:t>
            </a:r>
          </a:p>
          <a:p>
            <a:r>
              <a:rPr lang="en-GB" sz="2000" b="1" dirty="0"/>
              <a:t>Whole schools ethos </a:t>
            </a:r>
            <a:r>
              <a:rPr lang="en-GB" sz="2000" dirty="0"/>
              <a:t>– </a:t>
            </a:r>
            <a:r>
              <a:rPr lang="en-GB" sz="2000" b="1" dirty="0"/>
              <a:t>alcohol policy </a:t>
            </a:r>
            <a:r>
              <a:rPr lang="en-GB" sz="2000" dirty="0"/>
              <a:t>(governors, parents and staff)</a:t>
            </a:r>
          </a:p>
          <a:p>
            <a:r>
              <a:rPr lang="en-GB" sz="2000" b="1" dirty="0"/>
              <a:t>local services:</a:t>
            </a:r>
          </a:p>
          <a:p>
            <a:pPr lvl="0"/>
            <a:r>
              <a:rPr lang="en-GB" sz="2400" b="1" i="1" dirty="0"/>
              <a:t>NATIONAL HELP:</a:t>
            </a:r>
            <a:br>
              <a:rPr lang="en-GB" sz="2400" b="1" i="1" dirty="0"/>
            </a:br>
            <a:r>
              <a:rPr lang="en-GB" sz="2000" b="1" i="1" dirty="0" err="1"/>
              <a:t>Childline</a:t>
            </a:r>
            <a:r>
              <a:rPr lang="en-GB" sz="2000" b="1" i="1" dirty="0"/>
              <a:t>: </a:t>
            </a:r>
            <a:r>
              <a:rPr lang="en-GB" sz="2000" dirty="0"/>
              <a:t>(childline.org.uk) 0800 1111(Freephone)</a:t>
            </a:r>
          </a:p>
          <a:p>
            <a:pPr lvl="0"/>
            <a:r>
              <a:rPr lang="en-GB" sz="2000" b="1" i="1" dirty="0" err="1"/>
              <a:t>Drinkline</a:t>
            </a:r>
            <a:r>
              <a:rPr lang="en-GB" sz="2000" b="1" i="1" dirty="0"/>
              <a:t>:</a:t>
            </a:r>
            <a:r>
              <a:rPr lang="en-GB" sz="2000" dirty="0"/>
              <a:t> 0300 123 1110</a:t>
            </a:r>
          </a:p>
          <a:p>
            <a:pPr lvl="0"/>
            <a:r>
              <a:rPr lang="en-GB" sz="2000" b="1" i="1" dirty="0" err="1"/>
              <a:t>Adfam</a:t>
            </a:r>
            <a:r>
              <a:rPr lang="en-GB" sz="2000" b="1" i="1" dirty="0"/>
              <a:t>:</a:t>
            </a:r>
            <a:r>
              <a:rPr lang="en-GB" sz="2000" dirty="0"/>
              <a:t> (adfam.org.uk) 0207 553  7640</a:t>
            </a:r>
          </a:p>
          <a:p>
            <a:pPr lvl="0"/>
            <a:r>
              <a:rPr lang="en-GB" sz="2000" b="1" i="1" dirty="0" err="1"/>
              <a:t>Alateen</a:t>
            </a:r>
            <a:r>
              <a:rPr lang="en-GB" sz="2000" b="1" i="1" dirty="0"/>
              <a:t>:</a:t>
            </a:r>
            <a:r>
              <a:rPr lang="en-GB" sz="2000" dirty="0"/>
              <a:t> 0207 403 0888</a:t>
            </a:r>
          </a:p>
          <a:p>
            <a:pPr lvl="0"/>
            <a:r>
              <a:rPr lang="en-GB" sz="2000" b="1" i="1" dirty="0"/>
              <a:t>Addaction:</a:t>
            </a:r>
            <a:r>
              <a:rPr lang="en-GB" sz="2000" dirty="0"/>
              <a:t> (addaction.org.uk) 0207 251 5860</a:t>
            </a:r>
          </a:p>
          <a:p>
            <a:r>
              <a:rPr lang="en-GB" sz="2000" dirty="0"/>
              <a:t>Knowledge and guidance for student websites </a:t>
            </a:r>
            <a:r>
              <a:rPr lang="en-GB" sz="2000" dirty="0">
                <a:hlinkClick r:id="rId3"/>
              </a:rPr>
              <a:t>www.talkaboutalcohol.com</a:t>
            </a:r>
            <a:r>
              <a:rPr lang="en-GB" sz="2000" dirty="0"/>
              <a:t> and </a:t>
            </a:r>
          </a:p>
          <a:p>
            <a:r>
              <a:rPr lang="en-GB" sz="2000" dirty="0">
                <a:hlinkClick r:id="rId4"/>
              </a:rPr>
              <a:t>www.riseabove.org</a:t>
            </a:r>
            <a:r>
              <a:rPr lang="en-GB" sz="2000" dirty="0"/>
              <a:t> </a:t>
            </a:r>
          </a:p>
        </p:txBody>
      </p:sp>
      <p:grpSp>
        <p:nvGrpSpPr>
          <p:cNvPr id="5" name="Group 4"/>
          <p:cNvGrpSpPr/>
          <p:nvPr/>
        </p:nvGrpSpPr>
        <p:grpSpPr>
          <a:xfrm>
            <a:off x="3607498" y="1084179"/>
            <a:ext cx="7338954" cy="13441085"/>
            <a:chOff x="4918125" y="-6337811"/>
            <a:chExt cx="24367850" cy="33392036"/>
          </a:xfrm>
        </p:grpSpPr>
        <p:pic>
          <p:nvPicPr>
            <p:cNvPr id="6" name="Picture 5"/>
            <p:cNvPicPr>
              <a:picLocks noChangeAspect="1"/>
            </p:cNvPicPr>
            <p:nvPr/>
          </p:nvPicPr>
          <p:blipFill>
            <a:blip r:embed="rId5"/>
            <a:stretch>
              <a:fillRect/>
            </a:stretch>
          </p:blipFill>
          <p:spPr>
            <a:xfrm>
              <a:off x="20461872" y="-6337811"/>
              <a:ext cx="8824103" cy="5855052"/>
            </a:xfrm>
            <a:prstGeom prst="rect">
              <a:avLst/>
            </a:prstGeom>
          </p:spPr>
        </p:pic>
        <p:sp>
          <p:nvSpPr>
            <p:cNvPr id="7" name="TextBox 6"/>
            <p:cNvSpPr txBox="1"/>
            <p:nvPr/>
          </p:nvSpPr>
          <p:spPr>
            <a:xfrm>
              <a:off x="4918125" y="10767876"/>
              <a:ext cx="2565842" cy="16286349"/>
            </a:xfrm>
            <a:prstGeom prst="rect">
              <a:avLst/>
            </a:prstGeom>
            <a:noFill/>
          </p:spPr>
          <p:txBody>
            <a:bodyPr wrap="square" rtlCol="0">
              <a:spAutoFit/>
            </a:bodyPr>
            <a:lstStyle/>
            <a:p>
              <a:pPr algn="ctr"/>
              <a:r>
                <a:rPr lang="en-US" sz="14000" b="1" dirty="0">
                  <a:solidFill>
                    <a:schemeClr val="bg1"/>
                  </a:solidFill>
                </a:rPr>
                <a:t>?? ?</a:t>
              </a:r>
            </a:p>
          </p:txBody>
        </p:sp>
      </p:grpSp>
      <p:pic>
        <p:nvPicPr>
          <p:cNvPr id="8" name="Picture 7" descr="E:\AET GOVERNANCE\Governance\Other\Logo with strapline.png"/>
          <p:cNvPicPr/>
          <p:nvPr/>
        </p:nvPicPr>
        <p:blipFill>
          <a:blip r:embed="rId6">
            <a:extLst>
              <a:ext uri="{28A0092B-C50C-407E-A947-70E740481C1C}">
                <a14:useLocalDpi xmlns:a14="http://schemas.microsoft.com/office/drawing/2010/main" val="0"/>
              </a:ext>
            </a:extLst>
          </a:blip>
          <a:srcRect/>
          <a:stretch>
            <a:fillRect/>
          </a:stretch>
        </p:blipFill>
        <p:spPr bwMode="auto">
          <a:xfrm>
            <a:off x="9385300" y="5763126"/>
            <a:ext cx="1663700" cy="1094874"/>
          </a:xfrm>
          <a:prstGeom prst="rect">
            <a:avLst/>
          </a:prstGeom>
          <a:noFill/>
          <a:ln>
            <a:noFill/>
          </a:ln>
        </p:spPr>
      </p:pic>
    </p:spTree>
    <p:custDataLst>
      <p:tags r:id="rId1"/>
    </p:custDataLst>
    <p:extLst>
      <p:ext uri="{BB962C8B-B14F-4D97-AF65-F5344CB8AC3E}">
        <p14:creationId xmlns:p14="http://schemas.microsoft.com/office/powerpoint/2010/main" val="535230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711" y="305255"/>
            <a:ext cx="8421116" cy="566810"/>
          </a:xfrm>
        </p:spPr>
        <p:txBody>
          <a:bodyPr>
            <a:noAutofit/>
          </a:bodyPr>
          <a:lstStyle/>
          <a:p>
            <a:r>
              <a:rPr lang="en-US" cap="none" dirty="0">
                <a:solidFill>
                  <a:srgbClr val="660066"/>
                </a:solidFill>
                <a:latin typeface="Calibri"/>
                <a:cs typeface="Calibri"/>
              </a:rPr>
              <a:t>Ground rules</a:t>
            </a:r>
          </a:p>
        </p:txBody>
      </p:sp>
      <p:sp>
        <p:nvSpPr>
          <p:cNvPr id="3" name="Content Placeholder 2"/>
          <p:cNvSpPr>
            <a:spLocks noGrp="1"/>
          </p:cNvSpPr>
          <p:nvPr>
            <p:ph sz="quarter" idx="13"/>
          </p:nvPr>
        </p:nvSpPr>
        <p:spPr>
          <a:xfrm>
            <a:off x="1868509" y="1469631"/>
            <a:ext cx="8420609" cy="3424107"/>
          </a:xfrm>
        </p:spPr>
        <p:txBody>
          <a:bodyPr>
            <a:normAutofit fontScale="92500" lnSpcReduction="10000"/>
          </a:bodyPr>
          <a:lstStyle/>
          <a:p>
            <a:pPr marL="355600" indent="-355600">
              <a:buFont typeface="Wingdings" charset="2"/>
              <a:buChar char="²"/>
            </a:pPr>
            <a:r>
              <a:rPr lang="en-GB" cap="none" dirty="0">
                <a:solidFill>
                  <a:srgbClr val="355071"/>
                </a:solidFill>
                <a:latin typeface="Calibri"/>
                <a:cs typeface="Calibri"/>
              </a:rPr>
              <a:t>We won’t discuss anyone here</a:t>
            </a:r>
          </a:p>
          <a:p>
            <a:pPr marL="355600" indent="-355600">
              <a:buFont typeface="Wingdings" charset="2"/>
              <a:buChar char="²"/>
            </a:pPr>
            <a:r>
              <a:rPr lang="en-US" cap="none" dirty="0">
                <a:solidFill>
                  <a:srgbClr val="355071"/>
                </a:solidFill>
                <a:latin typeface="Calibri"/>
                <a:cs typeface="Calibri"/>
              </a:rPr>
              <a:t>We study alcohol through stories and pictures not personal experience</a:t>
            </a:r>
          </a:p>
          <a:p>
            <a:pPr marL="355600" indent="-355600">
              <a:buFont typeface="Wingdings" charset="2"/>
              <a:buChar char="²"/>
            </a:pPr>
            <a:r>
              <a:rPr lang="en-GB" cap="none" dirty="0">
                <a:solidFill>
                  <a:srgbClr val="355071"/>
                </a:solidFill>
                <a:latin typeface="Calibri"/>
                <a:cs typeface="Calibri"/>
              </a:rPr>
              <a:t>We will respect others’ opinions</a:t>
            </a:r>
          </a:p>
          <a:p>
            <a:pPr marL="355600" indent="-355600">
              <a:buFont typeface="Wingdings" charset="2"/>
              <a:buChar char="²"/>
            </a:pPr>
            <a:r>
              <a:rPr lang="en-GB" cap="none" dirty="0">
                <a:solidFill>
                  <a:srgbClr val="355071"/>
                </a:solidFill>
                <a:latin typeface="Calibri"/>
                <a:cs typeface="Calibri"/>
              </a:rPr>
              <a:t>We will ask questions if we need to</a:t>
            </a:r>
          </a:p>
          <a:p>
            <a:pPr marL="355600" indent="-355600">
              <a:buFont typeface="Wingdings" charset="2"/>
              <a:buChar char="²"/>
            </a:pPr>
            <a:r>
              <a:rPr lang="en-GB" cap="none" dirty="0">
                <a:solidFill>
                  <a:srgbClr val="355071"/>
                </a:solidFill>
                <a:latin typeface="Calibri"/>
                <a:cs typeface="Calibri"/>
              </a:rPr>
              <a:t>We will listen to others and speak one at a time </a:t>
            </a:r>
          </a:p>
          <a:p>
            <a:pPr marL="355600" indent="-355600">
              <a:buFont typeface="Wingdings" charset="2"/>
              <a:buChar char="²"/>
            </a:pPr>
            <a:r>
              <a:rPr lang="en-GB" cap="none" dirty="0">
                <a:solidFill>
                  <a:srgbClr val="355071"/>
                </a:solidFill>
                <a:latin typeface="Calibri"/>
                <a:cs typeface="Calibri"/>
              </a:rPr>
              <a:t>We’ll turn mobile phones to silent and leave them in our bags</a:t>
            </a:r>
            <a:endParaRPr lang="en-US" cap="none" dirty="0">
              <a:solidFill>
                <a:srgbClr val="355071"/>
              </a:solidFill>
              <a:latin typeface="Calibri"/>
              <a:cs typeface="Calibri"/>
            </a:endParaRPr>
          </a:p>
        </p:txBody>
      </p:sp>
    </p:spTree>
    <p:custDataLst>
      <p:tags r:id="rId1"/>
    </p:custDataLst>
    <p:extLst>
      <p:ext uri="{BB962C8B-B14F-4D97-AF65-F5344CB8AC3E}">
        <p14:creationId xmlns:p14="http://schemas.microsoft.com/office/powerpoint/2010/main" val="228949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Alogo.jpg">
            <a:extLst>
              <a:ext uri="{FF2B5EF4-FFF2-40B4-BE49-F238E27FC236}">
                <a16:creationId xmlns="" xmlns:a16="http://schemas.microsoft.com/office/drawing/2014/main" id="{75BDBAC3-AD86-463D-B90F-5F72B9D95E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92620" y="3609478"/>
            <a:ext cx="3807725" cy="21388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title" idx="4294967295"/>
          </p:nvPr>
        </p:nvSpPr>
        <p:spPr>
          <a:xfrm>
            <a:off x="696036" y="776288"/>
            <a:ext cx="6205538" cy="1346200"/>
          </a:xfrm>
        </p:spPr>
        <p:txBody>
          <a:bodyPr vert="horz" lIns="91440" tIns="45720" rIns="91440" bIns="45720" rtlCol="0" anchor="ctr">
            <a:normAutofit/>
          </a:bodyPr>
          <a:lstStyle/>
          <a:p>
            <a:r>
              <a:rPr lang="en-US" altLang="en-US" sz="2400" b="1" dirty="0"/>
              <a:t>Assessing knowledge:</a:t>
            </a:r>
            <a:br>
              <a:rPr lang="en-US" altLang="en-US" sz="2400" b="1" dirty="0"/>
            </a:br>
            <a:r>
              <a:rPr lang="en-US" altLang="en-US" sz="2400" b="1" dirty="0"/>
              <a:t>The decision whether to drink or not baseline activities</a:t>
            </a:r>
          </a:p>
        </p:txBody>
      </p:sp>
      <p:sp>
        <p:nvSpPr>
          <p:cNvPr id="36867" name="Rectangle 3"/>
          <p:cNvSpPr>
            <a:spLocks noGrp="1" noChangeArrowheads="1"/>
          </p:cNvSpPr>
          <p:nvPr>
            <p:ph type="body" idx="4294967295"/>
          </p:nvPr>
        </p:nvSpPr>
        <p:spPr>
          <a:xfrm>
            <a:off x="696036" y="2122488"/>
            <a:ext cx="6205538" cy="3625850"/>
          </a:xfrm>
        </p:spPr>
        <p:txBody>
          <a:bodyPr vert="horz" lIns="91440" tIns="45720" rIns="91440" bIns="45720" rtlCol="0">
            <a:normAutofit/>
          </a:bodyPr>
          <a:lstStyle/>
          <a:p>
            <a:pPr>
              <a:defRPr/>
            </a:pPr>
            <a:endParaRPr lang="en-US" altLang="en-US" sz="2000" dirty="0"/>
          </a:p>
          <a:p>
            <a:pPr>
              <a:defRPr/>
            </a:pPr>
            <a:r>
              <a:rPr lang="en-US" altLang="en-US" sz="2000" dirty="0"/>
              <a:t>Assesses level of knowledge and gaps</a:t>
            </a:r>
          </a:p>
          <a:p>
            <a:pPr>
              <a:defRPr/>
            </a:pPr>
            <a:r>
              <a:rPr lang="en-US" altLang="en-US" sz="2000" dirty="0"/>
              <a:t>Identifies the risk takers</a:t>
            </a:r>
          </a:p>
          <a:p>
            <a:pPr>
              <a:defRPr/>
            </a:pPr>
            <a:r>
              <a:rPr lang="en-US" altLang="en-US" sz="2000" dirty="0"/>
              <a:t>Gives sensitivity to anyone with problems </a:t>
            </a:r>
          </a:p>
          <a:p>
            <a:pPr>
              <a:defRPr/>
            </a:pPr>
            <a:r>
              <a:rPr lang="en-US" altLang="en-US" sz="2000" dirty="0"/>
              <a:t>Allows you to plan next session based on the experience and knowledge of the students</a:t>
            </a:r>
          </a:p>
          <a:p>
            <a:pPr>
              <a:spcAft>
                <a:spcPts val="600"/>
              </a:spcAft>
              <a:defRPr/>
            </a:pPr>
            <a:r>
              <a:rPr lang="en-US" altLang="en-US" sz="2000" dirty="0"/>
              <a:t>Referral to relevant local services if worried about any child</a:t>
            </a:r>
          </a:p>
          <a:p>
            <a:pPr>
              <a:spcAft>
                <a:spcPts val="600"/>
              </a:spcAft>
              <a:defRPr/>
            </a:pPr>
            <a:r>
              <a:rPr lang="en-US" altLang="en-US" sz="2000" dirty="0"/>
              <a:t>Icebreakers help pupils relax and participate</a:t>
            </a:r>
          </a:p>
        </p:txBody>
      </p:sp>
      <p:pic>
        <p:nvPicPr>
          <p:cNvPr id="6" name="Picture 5" descr="E:\AET GOVERNANCE\Governance\Other\Logo with strapline.png"/>
          <p:cNvPicPr/>
          <p:nvPr/>
        </p:nvPicPr>
        <p:blipFill>
          <a:blip r:embed="rId5">
            <a:extLst>
              <a:ext uri="{28A0092B-C50C-407E-A947-70E740481C1C}">
                <a14:useLocalDpi xmlns:a14="http://schemas.microsoft.com/office/drawing/2010/main" val="0"/>
              </a:ext>
            </a:extLst>
          </a:blip>
          <a:srcRect/>
          <a:stretch>
            <a:fillRect/>
          </a:stretch>
        </p:blipFill>
        <p:spPr bwMode="auto">
          <a:xfrm>
            <a:off x="8422105" y="1105469"/>
            <a:ext cx="2502569" cy="1721952"/>
          </a:xfrm>
          <a:prstGeom prst="rect">
            <a:avLst/>
          </a:prstGeom>
          <a:noFill/>
          <a:ln>
            <a:noFill/>
          </a:ln>
        </p:spPr>
      </p:pic>
    </p:spTree>
    <p:custDataLst>
      <p:tags r:id="rId1"/>
    </p:custDataLst>
    <p:extLst>
      <p:ext uri="{BB962C8B-B14F-4D97-AF65-F5344CB8AC3E}">
        <p14:creationId xmlns:p14="http://schemas.microsoft.com/office/powerpoint/2010/main" val="2364199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00000"/>
                </a:solidFill>
              </a:rPr>
              <a:t>Examples of ice breaker activities</a:t>
            </a:r>
          </a:p>
        </p:txBody>
      </p:sp>
      <p:sp>
        <p:nvSpPr>
          <p:cNvPr id="3" name="Content Placeholder 2"/>
          <p:cNvSpPr>
            <a:spLocks noGrp="1"/>
          </p:cNvSpPr>
          <p:nvPr>
            <p:ph idx="1"/>
          </p:nvPr>
        </p:nvSpPr>
        <p:spPr>
          <a:xfrm>
            <a:off x="1143000" y="1206501"/>
            <a:ext cx="9410700" cy="4919664"/>
          </a:xfrm>
        </p:spPr>
        <p:txBody>
          <a:bodyPr/>
          <a:lstStyle/>
          <a:p>
            <a:endParaRPr lang="en-GB" dirty="0"/>
          </a:p>
          <a:p>
            <a:r>
              <a:rPr lang="en-GB" dirty="0"/>
              <a:t>4 hoops  statements such as:</a:t>
            </a:r>
          </a:p>
          <a:p>
            <a:pPr marL="0" indent="0">
              <a:buNone/>
            </a:pPr>
            <a:r>
              <a:rPr lang="en-GB" dirty="0"/>
              <a:t> - Alcohol makes you hyper</a:t>
            </a:r>
          </a:p>
          <a:p>
            <a:pPr>
              <a:buFontTx/>
              <a:buChar char="-"/>
            </a:pPr>
            <a:r>
              <a:rPr lang="en-GB" dirty="0"/>
              <a:t>Alcohol makes you act differently</a:t>
            </a:r>
          </a:p>
          <a:p>
            <a:pPr>
              <a:buFontTx/>
              <a:buChar char="-"/>
            </a:pPr>
            <a:r>
              <a:rPr lang="en-GB" dirty="0"/>
              <a:t>Alcohol makes you see things that aren’t there</a:t>
            </a:r>
          </a:p>
          <a:p>
            <a:pPr>
              <a:buFontTx/>
              <a:buChar char="-"/>
            </a:pPr>
            <a:r>
              <a:rPr lang="en-GB" dirty="0"/>
              <a:t>Alcohol slows you down </a:t>
            </a:r>
          </a:p>
          <a:p>
            <a:pPr marL="0" indent="0">
              <a:buNone/>
            </a:pPr>
            <a:endParaRPr lang="en-GB" dirty="0"/>
          </a:p>
          <a:p>
            <a:r>
              <a:rPr lang="en-GB" dirty="0"/>
              <a:t>Using characters Mike and Emma </a:t>
            </a:r>
          </a:p>
          <a:p>
            <a:r>
              <a:rPr lang="en-GB" dirty="0"/>
              <a:t>Cross the circle show of hands</a:t>
            </a:r>
          </a:p>
          <a:p>
            <a:endParaRPr lang="en-GB" dirty="0"/>
          </a:p>
          <a:p>
            <a:endParaRPr lang="en-GB" dirty="0"/>
          </a:p>
        </p:txBody>
      </p:sp>
      <p:pic>
        <p:nvPicPr>
          <p:cNvPr id="4" name="Picture 3" descr="TAA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1779" y="5584625"/>
            <a:ext cx="1260718" cy="108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AET GOVERNANCE\Governance\Other\Logo with strapline.png"/>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669806"/>
            <a:ext cx="1816768" cy="1094874"/>
          </a:xfrm>
          <a:prstGeom prst="rect">
            <a:avLst/>
          </a:prstGeom>
          <a:noFill/>
          <a:ln>
            <a:noFill/>
          </a:ln>
        </p:spPr>
      </p:pic>
    </p:spTree>
    <p:custDataLst>
      <p:tags r:id="rId1"/>
    </p:custDataLst>
    <p:extLst>
      <p:ext uri="{BB962C8B-B14F-4D97-AF65-F5344CB8AC3E}">
        <p14:creationId xmlns:p14="http://schemas.microsoft.com/office/powerpoint/2010/main" val="3036828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314" y="614286"/>
            <a:ext cx="8421116" cy="410182"/>
          </a:xfrm>
        </p:spPr>
        <p:txBody>
          <a:bodyPr>
            <a:noAutofit/>
          </a:bodyPr>
          <a:lstStyle/>
          <a:p>
            <a:r>
              <a:rPr lang="en-GB" cap="none" dirty="0">
                <a:solidFill>
                  <a:srgbClr val="660066"/>
                </a:solidFill>
                <a:latin typeface="Calibri"/>
                <a:cs typeface="Calibri"/>
              </a:rPr>
              <a:t>What is alcohol?</a:t>
            </a:r>
          </a:p>
        </p:txBody>
      </p:sp>
      <p:sp>
        <p:nvSpPr>
          <p:cNvPr id="3" name="Content Placeholder 2"/>
          <p:cNvSpPr>
            <a:spLocks noGrp="1"/>
          </p:cNvSpPr>
          <p:nvPr>
            <p:ph sz="quarter" idx="13"/>
          </p:nvPr>
        </p:nvSpPr>
        <p:spPr>
          <a:xfrm>
            <a:off x="2150533" y="3158726"/>
            <a:ext cx="7937500" cy="3424107"/>
          </a:xfrm>
          <a:ln>
            <a:solidFill>
              <a:schemeClr val="bg1"/>
            </a:solidFill>
          </a:ln>
        </p:spPr>
        <p:txBody>
          <a:bodyPr>
            <a:normAutofit/>
          </a:bodyPr>
          <a:lstStyle/>
          <a:p>
            <a:pPr marL="355600" indent="-355600">
              <a:buFont typeface="Wingdings" charset="2"/>
              <a:buChar char="²"/>
            </a:pPr>
            <a:r>
              <a:rPr lang="en-GB" sz="2400" dirty="0">
                <a:solidFill>
                  <a:schemeClr val="tx2"/>
                </a:solidFill>
                <a:latin typeface="Calibri"/>
                <a:cs typeface="Calibri"/>
              </a:rPr>
              <a:t>Alcohol is a legal drug </a:t>
            </a:r>
          </a:p>
          <a:p>
            <a:pPr marL="355600" indent="-355600">
              <a:buFont typeface="Wingdings" charset="2"/>
              <a:buChar char="²"/>
            </a:pPr>
            <a:r>
              <a:rPr lang="en-GB" sz="2400" dirty="0">
                <a:solidFill>
                  <a:schemeClr val="tx2"/>
                </a:solidFill>
                <a:latin typeface="Calibri"/>
                <a:cs typeface="Calibri"/>
              </a:rPr>
              <a:t>Alcohol is made from fermented fruit like grapes and apples, or cereals</a:t>
            </a:r>
          </a:p>
          <a:p>
            <a:pPr marL="355600" indent="-355600">
              <a:buFont typeface="Wingdings" charset="2"/>
              <a:buChar char="²"/>
            </a:pPr>
            <a:r>
              <a:rPr lang="en-GB" sz="2400" dirty="0">
                <a:solidFill>
                  <a:schemeClr val="tx2"/>
                </a:solidFill>
                <a:latin typeface="Calibri"/>
                <a:cs typeface="Calibri"/>
              </a:rPr>
              <a:t>Alcohol drinks can have different flavours and strengths</a:t>
            </a:r>
          </a:p>
          <a:p>
            <a:pPr marL="355600" indent="-355600">
              <a:buFont typeface="Wingdings" charset="2"/>
              <a:buChar char="²"/>
            </a:pPr>
            <a:r>
              <a:rPr lang="en-GB" sz="2400" dirty="0">
                <a:solidFill>
                  <a:schemeClr val="tx2"/>
                </a:solidFill>
                <a:latin typeface="Calibri"/>
                <a:cs typeface="Calibri"/>
              </a:rPr>
              <a:t>Alcohol affects how you feel, act, react and behave</a:t>
            </a:r>
          </a:p>
          <a:p>
            <a:pPr marL="355600" indent="-355600">
              <a:buFont typeface="Wingdings" charset="2"/>
              <a:buChar char="²"/>
            </a:pPr>
            <a:r>
              <a:rPr lang="en-GB" sz="2400" dirty="0">
                <a:solidFill>
                  <a:schemeClr val="tx2"/>
                </a:solidFill>
                <a:latin typeface="Calibri"/>
                <a:cs typeface="Calibri"/>
              </a:rPr>
              <a:t>Alcohol slows down your thoughts and movement </a:t>
            </a:r>
          </a:p>
        </p:txBody>
      </p:sp>
      <p:pic>
        <p:nvPicPr>
          <p:cNvPr id="4" name="Picture 3" descr="Fotosearch_k1341782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1750" y="1353909"/>
            <a:ext cx="2005541" cy="1968342"/>
          </a:xfrm>
          <a:prstGeom prst="rect">
            <a:avLst/>
          </a:prstGeom>
        </p:spPr>
      </p:pic>
    </p:spTree>
    <p:custDataLst>
      <p:tags r:id="rId1"/>
    </p:custDataLst>
    <p:extLst>
      <p:ext uri="{BB962C8B-B14F-4D97-AF65-F5344CB8AC3E}">
        <p14:creationId xmlns:p14="http://schemas.microsoft.com/office/powerpoint/2010/main" val="80286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38200" y="213458"/>
            <a:ext cx="10515600" cy="1325563"/>
          </a:xfrm>
        </p:spPr>
        <p:txBody>
          <a:bodyPr>
            <a:normAutofit/>
          </a:bodyPr>
          <a:lstStyle/>
          <a:p>
            <a:r>
              <a:rPr lang="en-GB" altLang="en-US" sz="2400" b="1" dirty="0"/>
              <a:t>Crossing the Circle/Hot seat/show of hands</a:t>
            </a:r>
            <a:br>
              <a:rPr lang="en-GB" altLang="en-US" sz="2400" b="1" dirty="0"/>
            </a:br>
            <a:r>
              <a:rPr lang="en-GB" altLang="en-US" sz="2400" b="1" dirty="0"/>
              <a:t>Lets have a go!</a:t>
            </a:r>
          </a:p>
        </p:txBody>
      </p:sp>
      <p:sp>
        <p:nvSpPr>
          <p:cNvPr id="23555" name="Content Placeholder 2"/>
          <p:cNvSpPr>
            <a:spLocks noGrp="1"/>
          </p:cNvSpPr>
          <p:nvPr>
            <p:ph idx="1"/>
          </p:nvPr>
        </p:nvSpPr>
        <p:spPr>
          <a:xfrm>
            <a:off x="838200" y="1351128"/>
            <a:ext cx="5849203" cy="5308979"/>
          </a:xfrm>
        </p:spPr>
        <p:txBody>
          <a:bodyPr>
            <a:normAutofit fontScale="92500" lnSpcReduction="20000"/>
          </a:bodyPr>
          <a:lstStyle/>
          <a:p>
            <a:r>
              <a:rPr lang="en-GB" altLang="en-US" sz="2000" dirty="0">
                <a:cs typeface="Arial" panose="020B0604020202020204" pitchFamily="34" charset="0"/>
              </a:rPr>
              <a:t>This activity can be done through a rapid fire ‘hot seat format’. You can adjust the statements according to the age group.</a:t>
            </a:r>
          </a:p>
          <a:p>
            <a:r>
              <a:rPr lang="en-GB" altLang="en-US" sz="2000" dirty="0">
                <a:cs typeface="Arial" panose="020B0604020202020204" pitchFamily="34" charset="0"/>
              </a:rPr>
              <a:t>Get students to stand in a large circle around the room or stand up when a statement applies to them </a:t>
            </a:r>
          </a:p>
          <a:p>
            <a:r>
              <a:rPr lang="en-GB" altLang="en-US" sz="2000" dirty="0">
                <a:cs typeface="Arial" panose="020B0604020202020204" pitchFamily="34" charset="0"/>
              </a:rPr>
              <a:t>1. Read out the statements listed one at a time.</a:t>
            </a:r>
          </a:p>
          <a:p>
            <a:r>
              <a:rPr lang="en-GB" altLang="en-US" sz="2000" dirty="0">
                <a:cs typeface="Arial" panose="020B0604020202020204" pitchFamily="34" charset="0"/>
              </a:rPr>
              <a:t>2. If students feel that the statement applies to them, they should cross the circle to the other side.</a:t>
            </a:r>
          </a:p>
          <a:p>
            <a:r>
              <a:rPr lang="en-GB" altLang="en-US" sz="2000" dirty="0">
                <a:cs typeface="Arial" panose="020B0604020202020204" pitchFamily="34" charset="0"/>
              </a:rPr>
              <a:t>3. By the end of the statements most students are likely to have moved at least once – most more than that.</a:t>
            </a:r>
          </a:p>
          <a:p>
            <a:pPr>
              <a:spcAft>
                <a:spcPts val="600"/>
              </a:spcAft>
              <a:buNone/>
            </a:pPr>
            <a:r>
              <a:rPr lang="en-GB" altLang="en-US" sz="2000" b="1" dirty="0">
                <a:solidFill>
                  <a:srgbClr val="000000"/>
                </a:solidFill>
                <a:cs typeface="Arial" panose="020B0604020202020204" pitchFamily="34" charset="0"/>
              </a:rPr>
              <a:t>Learning Objective:</a:t>
            </a:r>
            <a:r>
              <a:rPr lang="en-GB" altLang="en-US" sz="2000" dirty="0">
                <a:solidFill>
                  <a:srgbClr val="000000"/>
                </a:solidFill>
                <a:cs typeface="Arial" panose="020B0604020202020204" pitchFamily="34" charset="0"/>
              </a:rPr>
              <a:t> Almost everyone is affected by alcohol, whether they drink or not as it is all around is in society.</a:t>
            </a:r>
          </a:p>
          <a:p>
            <a:pPr>
              <a:spcAft>
                <a:spcPts val="600"/>
              </a:spcAft>
              <a:buNone/>
            </a:pPr>
            <a:r>
              <a:rPr lang="en-GB" altLang="en-US" sz="2000" b="1" dirty="0">
                <a:solidFill>
                  <a:srgbClr val="000000"/>
                </a:solidFill>
                <a:cs typeface="Arial" panose="020B0604020202020204" pitchFamily="34" charset="0"/>
              </a:rPr>
              <a:t>Teaching outcome: </a:t>
            </a:r>
            <a:r>
              <a:rPr lang="en-GB" altLang="en-US" sz="2000" dirty="0">
                <a:solidFill>
                  <a:srgbClr val="000000"/>
                </a:solidFill>
                <a:cs typeface="Arial" panose="020B0604020202020204" pitchFamily="34" charset="0"/>
              </a:rPr>
              <a:t>helps build your knowledge of the pupils experience, expectancies and knowledge of alcohol.</a:t>
            </a:r>
          </a:p>
          <a:p>
            <a:pPr>
              <a:spcAft>
                <a:spcPts val="600"/>
              </a:spcAft>
              <a:buNone/>
            </a:pPr>
            <a:r>
              <a:rPr lang="en-GB" altLang="en-US" sz="2000" b="1" dirty="0">
                <a:solidFill>
                  <a:srgbClr val="000000"/>
                </a:solidFill>
                <a:cs typeface="Arial" panose="020B0604020202020204" pitchFamily="34" charset="0"/>
              </a:rPr>
              <a:t>Alter questions according to the age and experience of the group</a:t>
            </a:r>
          </a:p>
          <a:p>
            <a:pPr>
              <a:spcAft>
                <a:spcPts val="600"/>
              </a:spcAft>
              <a:buNone/>
            </a:pPr>
            <a:endParaRPr lang="en-GB" altLang="en-US" sz="1400" b="1" dirty="0">
              <a:solidFill>
                <a:srgbClr val="333399"/>
              </a:solidFill>
              <a:cs typeface="Arial" panose="020B0604020202020204" pitchFamily="34" charset="0"/>
            </a:endParaRPr>
          </a:p>
          <a:p>
            <a:endParaRPr lang="en-GB" altLang="en-US" sz="2000" dirty="0">
              <a:cs typeface="Arial" panose="020B0604020202020204" pitchFamily="34" charset="0"/>
            </a:endParaRPr>
          </a:p>
        </p:txBody>
      </p:sp>
      <p:pic>
        <p:nvPicPr>
          <p:cNvPr id="4" name="Picture 4" descr="AETlogo.jpg">
            <a:extLst>
              <a:ext uri="{FF2B5EF4-FFF2-40B4-BE49-F238E27FC236}">
                <a16:creationId xmlns="" xmlns:a16="http://schemas.microsoft.com/office/drawing/2014/main" id="{23783F2C-496E-4684-9C4B-C912ECB7F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4062" y="1135546"/>
            <a:ext cx="3891294" cy="20034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AAlogo.jpg">
            <a:extLst>
              <a:ext uri="{FF2B5EF4-FFF2-40B4-BE49-F238E27FC236}">
                <a16:creationId xmlns="" xmlns:a16="http://schemas.microsoft.com/office/drawing/2014/main" id="{F00D2BAA-11FE-4EA4-B80B-E0764F8C2C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4062" y="3534913"/>
            <a:ext cx="3659738" cy="20470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9162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2544622" y="1"/>
            <a:ext cx="6770829" cy="1361381"/>
          </a:xfrm>
        </p:spPr>
        <p:txBody>
          <a:bodyPr>
            <a:normAutofit/>
          </a:bodyPr>
          <a:lstStyle/>
          <a:p>
            <a:pPr eaLnBrk="1" hangingPunct="1"/>
            <a:r>
              <a:rPr lang="en-US" altLang="en-US" sz="3600" dirty="0">
                <a:solidFill>
                  <a:srgbClr val="C00000"/>
                </a:solidFill>
                <a:cs typeface="Arial" panose="020B0604020202020204" pitchFamily="34" charset="0"/>
              </a:rPr>
              <a:t>The Alcohol Education Trust</a:t>
            </a:r>
          </a:p>
        </p:txBody>
      </p:sp>
      <p:sp>
        <p:nvSpPr>
          <p:cNvPr id="8195" name="Rectangle 3"/>
          <p:cNvSpPr>
            <a:spLocks noGrp="1" noChangeArrowheads="1"/>
          </p:cNvSpPr>
          <p:nvPr>
            <p:ph type="subTitle" idx="1"/>
          </p:nvPr>
        </p:nvSpPr>
        <p:spPr>
          <a:xfrm>
            <a:off x="1283904" y="1508424"/>
            <a:ext cx="5622223" cy="3425825"/>
          </a:xfrm>
        </p:spPr>
        <p:txBody>
          <a:bodyPr>
            <a:normAutofit lnSpcReduction="10000"/>
          </a:bodyPr>
          <a:lstStyle/>
          <a:p>
            <a:pPr algn="l" eaLnBrk="1" hangingPunct="1"/>
            <a:r>
              <a:rPr lang="en-GB" altLang="en-US" dirty="0">
                <a:cs typeface="Arial" panose="020B0604020202020204" pitchFamily="34" charset="0"/>
              </a:rPr>
              <a:t>A national charity that works with schools, parents, carers, health workers, youth outreach teams, and children aged 11-18  to prevent underage drinking, reduce drunkenness and its associated harms and help keep young people safe around alcohol </a:t>
            </a:r>
          </a:p>
          <a:p>
            <a:pPr algn="l">
              <a:spcBef>
                <a:spcPct val="0"/>
              </a:spcBef>
            </a:pPr>
            <a:endParaRPr lang="en-US" altLang="en-US" sz="1463" dirty="0">
              <a:solidFill>
                <a:srgbClr val="7575D1"/>
              </a:solidFill>
            </a:endParaRPr>
          </a:p>
          <a:p>
            <a:pPr algn="l">
              <a:spcBef>
                <a:spcPct val="0"/>
              </a:spcBef>
            </a:pPr>
            <a:r>
              <a:rPr lang="en-US" altLang="en-US" sz="1600" dirty="0">
                <a:solidFill>
                  <a:srgbClr val="7575D1"/>
                </a:solidFill>
              </a:rPr>
              <a:t>https://www.facebook.com/talkaboutalcohol/</a:t>
            </a:r>
          </a:p>
          <a:p>
            <a:pPr algn="l">
              <a:spcBef>
                <a:spcPct val="0"/>
              </a:spcBef>
            </a:pPr>
            <a:r>
              <a:rPr lang="en-US" altLang="en-US" sz="1600" dirty="0">
                <a:solidFill>
                  <a:srgbClr val="7575D1"/>
                </a:solidFill>
              </a:rPr>
              <a:t>Twitter: </a:t>
            </a:r>
            <a:r>
              <a:rPr lang="en-GB" altLang="en-US" sz="1600" dirty="0">
                <a:solidFill>
                  <a:srgbClr val="7575D1"/>
                </a:solidFill>
              </a:rPr>
              <a:t>@</a:t>
            </a:r>
            <a:r>
              <a:rPr lang="en-GB" altLang="en-US" sz="1600" dirty="0" err="1">
                <a:solidFill>
                  <a:srgbClr val="7575D1"/>
                </a:solidFill>
              </a:rPr>
              <a:t>talkalcohol</a:t>
            </a:r>
            <a:endParaRPr lang="en-GB" altLang="en-US" sz="1600" dirty="0">
              <a:solidFill>
                <a:srgbClr val="7575D1"/>
              </a:solidFill>
            </a:endParaRPr>
          </a:p>
          <a:p>
            <a:pPr algn="l">
              <a:spcBef>
                <a:spcPct val="0"/>
              </a:spcBef>
            </a:pPr>
            <a:r>
              <a:rPr lang="en-GB" altLang="en-US" sz="1600" dirty="0">
                <a:solidFill>
                  <a:srgbClr val="7575D1"/>
                </a:solidFill>
                <a:hlinkClick r:id="rId4"/>
              </a:rPr>
              <a:t>www.alcoholeducationtrust.org</a:t>
            </a:r>
            <a:r>
              <a:rPr lang="en-GB" altLang="en-US" sz="1600" dirty="0">
                <a:solidFill>
                  <a:srgbClr val="7575D1"/>
                </a:solidFill>
              </a:rPr>
              <a:t> </a:t>
            </a:r>
          </a:p>
          <a:p>
            <a:pPr algn="l">
              <a:spcBef>
                <a:spcPct val="0"/>
              </a:spcBef>
            </a:pPr>
            <a:r>
              <a:rPr lang="en-GB" altLang="en-US" sz="1600" dirty="0">
                <a:solidFill>
                  <a:srgbClr val="7575D1"/>
                </a:solidFill>
                <a:hlinkClick r:id="rId5"/>
              </a:rPr>
              <a:t>www.talkaboutalcohol.com</a:t>
            </a:r>
            <a:r>
              <a:rPr lang="en-GB" altLang="en-US" sz="1600" dirty="0">
                <a:solidFill>
                  <a:srgbClr val="7575D1"/>
                </a:solidFill>
              </a:rPr>
              <a:t> </a:t>
            </a:r>
            <a:endParaRPr lang="en-US" altLang="en-US" sz="1600" dirty="0">
              <a:solidFill>
                <a:srgbClr val="7575D1"/>
              </a:solidFill>
            </a:endParaRPr>
          </a:p>
          <a:p>
            <a:pPr eaLnBrk="1" hangingPunct="1"/>
            <a:endParaRPr lang="en-US" altLang="en-US" dirty="0">
              <a:solidFill>
                <a:srgbClr val="7575D1"/>
              </a:solidFill>
            </a:endParaRPr>
          </a:p>
          <a:p>
            <a:pPr>
              <a:spcBef>
                <a:spcPct val="0"/>
              </a:spcBef>
            </a:pPr>
            <a:endParaRPr lang="en-US" altLang="en-US" dirty="0">
              <a:solidFill>
                <a:srgbClr val="7575D1"/>
              </a:solidFill>
            </a:endParaRPr>
          </a:p>
          <a:p>
            <a:pPr eaLnBrk="1" hangingPunct="1"/>
            <a:endParaRPr lang="en-GB" altLang="en-US" sz="1788" dirty="0">
              <a:cs typeface="Arial" panose="020B0604020202020204" pitchFamily="34" charset="0"/>
            </a:endParaRPr>
          </a:p>
          <a:p>
            <a:pPr eaLnBrk="1" hangingPunct="1"/>
            <a:endParaRPr lang="en-US" altLang="en-US" dirty="0">
              <a:solidFill>
                <a:srgbClr val="898989"/>
              </a:solidFill>
              <a:latin typeface="Times" panose="02020603050405020304" pitchFamily="18" charset="0"/>
            </a:endParaRPr>
          </a:p>
        </p:txBody>
      </p:sp>
      <p:pic>
        <p:nvPicPr>
          <p:cNvPr id="8197" name="Picture 7" descr="https://encrypted-tbn1.gstatic.com/images?q=tbn:ANd9GcTR3wqgCLCImAqFx08rCJJ5q309QPWAoPkigXJeusdJfuaW0KVoF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9473" y="1259480"/>
            <a:ext cx="3220739" cy="205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 descr="alcohol-effects-on-teen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89472" y="3310333"/>
            <a:ext cx="3156416" cy="227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Alogo.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3903" y="39486"/>
            <a:ext cx="1260718" cy="108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4975" y="5723870"/>
            <a:ext cx="1707312" cy="914092"/>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9444" y="5723871"/>
            <a:ext cx="1457496" cy="840863"/>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968" y="5394266"/>
            <a:ext cx="975629" cy="1092122"/>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22550" y="5851356"/>
            <a:ext cx="2211272" cy="971916"/>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35753" y="4706404"/>
            <a:ext cx="851297" cy="1779984"/>
          </a:xfrm>
          <a:prstGeom prst="rect">
            <a:avLst/>
          </a:prstGeom>
        </p:spPr>
      </p:pic>
      <p:pic>
        <p:nvPicPr>
          <p:cNvPr id="15" name="Picture 14" descr="E:\AET GOVERNANCE\Governance\Other\Logo with strapline.png"/>
          <p:cNvPicPr/>
          <p:nvPr/>
        </p:nvPicPr>
        <p:blipFill>
          <a:blip r:embed="rId14">
            <a:extLst>
              <a:ext uri="{28A0092B-C50C-407E-A947-70E740481C1C}">
                <a14:useLocalDpi xmlns:a14="http://schemas.microsoft.com/office/drawing/2010/main" val="0"/>
              </a:ext>
            </a:extLst>
          </a:blip>
          <a:srcRect/>
          <a:stretch>
            <a:fillRect/>
          </a:stretch>
        </p:blipFill>
        <p:spPr bwMode="auto">
          <a:xfrm>
            <a:off x="9232232" y="0"/>
            <a:ext cx="1816768" cy="1094874"/>
          </a:xfrm>
          <a:prstGeom prst="rect">
            <a:avLst/>
          </a:prstGeom>
          <a:noFill/>
          <a:ln>
            <a:noFill/>
          </a:ln>
        </p:spPr>
      </p:pic>
    </p:spTree>
    <p:custDataLst>
      <p:tags r:id="rId1"/>
    </p:custDataLst>
    <p:extLst>
      <p:ext uri="{BB962C8B-B14F-4D97-AF65-F5344CB8AC3E}">
        <p14:creationId xmlns:p14="http://schemas.microsoft.com/office/powerpoint/2010/main" val="3761566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443" y="618519"/>
            <a:ext cx="8421116" cy="568932"/>
          </a:xfrm>
        </p:spPr>
        <p:txBody>
          <a:bodyPr>
            <a:noAutofit/>
          </a:bodyPr>
          <a:lstStyle/>
          <a:p>
            <a:r>
              <a:rPr lang="en-GB" cap="none" dirty="0">
                <a:solidFill>
                  <a:srgbClr val="660066"/>
                </a:solidFill>
                <a:latin typeface="Calibri"/>
                <a:cs typeface="Calibri"/>
              </a:rPr>
              <a:t/>
            </a:r>
            <a:br>
              <a:rPr lang="en-GB" cap="none" dirty="0">
                <a:solidFill>
                  <a:srgbClr val="660066"/>
                </a:solidFill>
                <a:latin typeface="Calibri"/>
                <a:cs typeface="Calibri"/>
              </a:rPr>
            </a:br>
            <a:r>
              <a:rPr lang="en-GB" cap="none" dirty="0">
                <a:solidFill>
                  <a:srgbClr val="660066"/>
                </a:solidFill>
                <a:latin typeface="Calibri"/>
                <a:cs typeface="Calibri"/>
              </a:rPr>
              <a:t>Do you know much about alcohol?</a:t>
            </a:r>
          </a:p>
        </p:txBody>
      </p:sp>
      <p:sp>
        <p:nvSpPr>
          <p:cNvPr id="3" name="Content Placeholder 2"/>
          <p:cNvSpPr>
            <a:spLocks noGrp="1"/>
          </p:cNvSpPr>
          <p:nvPr>
            <p:ph sz="quarter" idx="13"/>
          </p:nvPr>
        </p:nvSpPr>
        <p:spPr>
          <a:xfrm>
            <a:off x="2141538" y="1619251"/>
            <a:ext cx="7969250" cy="3424107"/>
          </a:xfrm>
        </p:spPr>
        <p:txBody>
          <a:bodyPr>
            <a:normAutofit/>
          </a:bodyPr>
          <a:lstStyle/>
          <a:p>
            <a:pPr marL="449263" indent="-449263">
              <a:buFont typeface="Wingdings" charset="2"/>
              <a:buChar char="²"/>
            </a:pPr>
            <a:r>
              <a:rPr lang="en-GB" sz="2400" dirty="0">
                <a:solidFill>
                  <a:schemeClr val="tx2"/>
                </a:solidFill>
                <a:latin typeface="Calibri"/>
                <a:cs typeface="Calibri"/>
              </a:rPr>
              <a:t>Can you name some different types of alcoholic drink?</a:t>
            </a:r>
          </a:p>
          <a:p>
            <a:pPr marL="449263" indent="-449263">
              <a:buFont typeface="Wingdings" charset="2"/>
              <a:buChar char="²"/>
            </a:pPr>
            <a:r>
              <a:rPr lang="en-GB" sz="2400" dirty="0">
                <a:solidFill>
                  <a:schemeClr val="tx2"/>
                </a:solidFill>
                <a:latin typeface="Calibri"/>
                <a:cs typeface="Calibri"/>
              </a:rPr>
              <a:t>Have you seen adverts about alcohol?</a:t>
            </a:r>
          </a:p>
          <a:p>
            <a:pPr marL="449263" indent="-449263">
              <a:buFont typeface="Wingdings" charset="2"/>
              <a:buChar char="²"/>
            </a:pPr>
            <a:r>
              <a:rPr lang="en-GB" sz="2400" dirty="0">
                <a:solidFill>
                  <a:schemeClr val="tx2"/>
                </a:solidFill>
                <a:latin typeface="Calibri"/>
                <a:cs typeface="Calibri"/>
              </a:rPr>
              <a:t>Have you seen campaigns about alcohol and driving?</a:t>
            </a:r>
          </a:p>
          <a:p>
            <a:pPr marL="449263" indent="-449263">
              <a:buFont typeface="Wingdings" charset="2"/>
              <a:buChar char="²"/>
            </a:pPr>
            <a:r>
              <a:rPr lang="en-GB" sz="2400" dirty="0">
                <a:solidFill>
                  <a:schemeClr val="tx2"/>
                </a:solidFill>
                <a:latin typeface="Calibri"/>
                <a:cs typeface="Calibri"/>
              </a:rPr>
              <a:t>Have you seen anyone who is drunk?</a:t>
            </a:r>
          </a:p>
          <a:p>
            <a:pPr marL="449263" indent="-449263">
              <a:buFont typeface="Wingdings" charset="2"/>
              <a:buChar char="²"/>
            </a:pPr>
            <a:r>
              <a:rPr lang="en-GB" sz="2400" dirty="0">
                <a:solidFill>
                  <a:schemeClr val="tx2"/>
                </a:solidFill>
                <a:latin typeface="Calibri"/>
                <a:cs typeface="Calibri"/>
              </a:rPr>
              <a:t>Have you been in a pub or off licence?</a:t>
            </a:r>
          </a:p>
          <a:p>
            <a:pPr marL="449263" indent="-449263">
              <a:buFont typeface="Wingdings" charset="2"/>
              <a:buChar char="²"/>
            </a:pPr>
            <a:r>
              <a:rPr lang="en-GB" sz="2400" dirty="0">
                <a:solidFill>
                  <a:schemeClr val="tx2"/>
                </a:solidFill>
                <a:latin typeface="Calibri"/>
                <a:cs typeface="Calibri"/>
              </a:rPr>
              <a:t>Do you know someone your age who has tried alcohol?</a:t>
            </a:r>
          </a:p>
        </p:txBody>
      </p:sp>
      <p:pic>
        <p:nvPicPr>
          <p:cNvPr id="4" name="Picture 3"/>
          <p:cNvPicPr/>
          <p:nvPr/>
        </p:nvPicPr>
        <p:blipFill rotWithShape="1">
          <a:blip r:embed="rId4" cstate="screen">
            <a:extLst>
              <a:ext uri="{28A0092B-C50C-407E-A947-70E740481C1C}">
                <a14:useLocalDpi xmlns:a14="http://schemas.microsoft.com/office/drawing/2010/main"/>
              </a:ext>
            </a:extLst>
          </a:blip>
          <a:srcRect/>
          <a:stretch/>
        </p:blipFill>
        <p:spPr>
          <a:xfrm>
            <a:off x="9361299" y="5299020"/>
            <a:ext cx="575923" cy="887991"/>
          </a:xfrm>
          <a:prstGeom prst="rect">
            <a:avLst/>
          </a:prstGeom>
        </p:spPr>
      </p:pic>
      <p:pic>
        <p:nvPicPr>
          <p:cNvPr id="6" name="Picture 5" descr="Screen Shot 2015-10-30 at 19.01.16.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7794307" y="5490880"/>
            <a:ext cx="481251" cy="1003781"/>
          </a:xfrm>
          <a:prstGeom prst="rect">
            <a:avLst/>
          </a:prstGeom>
        </p:spPr>
      </p:pic>
      <p:pic>
        <p:nvPicPr>
          <p:cNvPr id="7" name="Picture 6" descr="Screen Shot 2015-12-09 at 22.48.0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82618" y="5223928"/>
            <a:ext cx="353543" cy="1003299"/>
          </a:xfrm>
          <a:prstGeom prst="rect">
            <a:avLst/>
          </a:prstGeom>
        </p:spPr>
      </p:pic>
      <p:pic>
        <p:nvPicPr>
          <p:cNvPr id="5" name="Picture 4"/>
          <p:cNvPicPr/>
          <p:nvPr/>
        </p:nvPicPr>
        <p:blipFill>
          <a:blip r:embed="rId7" cstate="screen">
            <a:extLst>
              <a:ext uri="{28A0092B-C50C-407E-A947-70E740481C1C}">
                <a14:useLocalDpi xmlns:a14="http://schemas.microsoft.com/office/drawing/2010/main"/>
              </a:ext>
            </a:extLst>
          </a:blip>
          <a:stretch>
            <a:fillRect/>
          </a:stretch>
        </p:blipFill>
        <p:spPr>
          <a:xfrm>
            <a:off x="8662316" y="5281809"/>
            <a:ext cx="392495" cy="894617"/>
          </a:xfrm>
          <a:prstGeom prst="rect">
            <a:avLst/>
          </a:prstGeom>
        </p:spPr>
      </p:pic>
    </p:spTree>
    <p:custDataLst>
      <p:tags r:id="rId1"/>
    </p:custDataLst>
    <p:extLst>
      <p:ext uri="{BB962C8B-B14F-4D97-AF65-F5344CB8AC3E}">
        <p14:creationId xmlns:p14="http://schemas.microsoft.com/office/powerpoint/2010/main" val="178549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pPr algn="ctr"/>
            <a:r>
              <a:rPr lang="en-GB" altLang="en-US" sz="2400" b="1" dirty="0"/>
              <a:t>Use of characters Mike and Emma and emojis. </a:t>
            </a:r>
            <a:br>
              <a:rPr lang="en-GB" altLang="en-US" sz="2400" b="1" dirty="0"/>
            </a:br>
            <a:r>
              <a:rPr lang="en-GB" altLang="en-US" sz="2400" b="1" dirty="0"/>
              <a:t>Focus around assertiveness, consent and questioning</a:t>
            </a:r>
          </a:p>
        </p:txBody>
      </p:sp>
      <p:pic>
        <p:nvPicPr>
          <p:cNvPr id="1945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940177" y="1949452"/>
            <a:ext cx="2195513" cy="2195513"/>
          </a:xfrm>
        </p:spPr>
      </p:pic>
      <p:pic>
        <p:nvPicPr>
          <p:cNvPr id="1946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5702" y="2074863"/>
            <a:ext cx="2035175"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6325" y="5133975"/>
            <a:ext cx="12954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Screen Shot 2015-11-02 at 09.34.50.png"/>
          <p:cNvPicPr>
            <a:picLocks noChangeAspect="1"/>
          </p:cNvPicPr>
          <p:nvPr/>
        </p:nvPicPr>
        <p:blipFill>
          <a:blip r:embed="rId6">
            <a:extLst>
              <a:ext uri="{28A0092B-C50C-407E-A947-70E740481C1C}">
                <a14:useLocalDpi xmlns:a14="http://schemas.microsoft.com/office/drawing/2010/main" val="0"/>
              </a:ext>
            </a:extLst>
          </a:blip>
          <a:srcRect l="13390" t="12500" r="12415" b="13055"/>
          <a:stretch>
            <a:fillRect/>
          </a:stretch>
        </p:blipFill>
        <p:spPr bwMode="auto">
          <a:xfrm>
            <a:off x="4445000" y="5251452"/>
            <a:ext cx="104933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p:cNvPicPr>
            <a:picLocks noChangeAspect="1" noChangeArrowheads="1"/>
          </p:cNvPicPr>
          <p:nvPr/>
        </p:nvPicPr>
        <p:blipFill>
          <a:blip r:embed="rId7">
            <a:extLst>
              <a:ext uri="{28A0092B-C50C-407E-A947-70E740481C1C}">
                <a14:useLocalDpi xmlns:a14="http://schemas.microsoft.com/office/drawing/2010/main" val="0"/>
              </a:ext>
            </a:extLst>
          </a:blip>
          <a:srcRect l="14206" t="3487" r="15599"/>
          <a:stretch>
            <a:fillRect/>
          </a:stretch>
        </p:blipFill>
        <p:spPr bwMode="auto">
          <a:xfrm>
            <a:off x="6096000" y="5133975"/>
            <a:ext cx="10668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8615" y="5005388"/>
            <a:ext cx="105568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341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33133" y="1998134"/>
            <a:ext cx="1371601" cy="4047068"/>
          </a:xfrm>
          <a:prstGeom prst="rect">
            <a:avLst/>
          </a:prstGeom>
          <a:ln>
            <a:noFill/>
          </a:ln>
        </p:spPr>
      </p:pic>
      <p:sp>
        <p:nvSpPr>
          <p:cNvPr id="2" name="Title 1"/>
          <p:cNvSpPr>
            <a:spLocks noGrp="1"/>
          </p:cNvSpPr>
          <p:nvPr>
            <p:ph type="title"/>
          </p:nvPr>
        </p:nvSpPr>
        <p:spPr>
          <a:xfrm>
            <a:off x="1885443" y="618523"/>
            <a:ext cx="8421116" cy="837745"/>
          </a:xfrm>
          <a:ln>
            <a:noFill/>
          </a:ln>
        </p:spPr>
        <p:txBody>
          <a:bodyPr>
            <a:noAutofit/>
          </a:bodyPr>
          <a:lstStyle/>
          <a:p>
            <a:r>
              <a:rPr lang="en-US" sz="3200" dirty="0">
                <a:solidFill>
                  <a:srgbClr val="660066"/>
                </a:solidFill>
                <a:latin typeface="Calibri"/>
                <a:cs typeface="Calibri"/>
              </a:rPr>
              <a:t>Creating Characters</a:t>
            </a:r>
            <a:r>
              <a:rPr lang="en-US" sz="3200" dirty="0">
                <a:ln>
                  <a:solidFill>
                    <a:srgbClr val="365A98"/>
                  </a:solidFill>
                </a:ln>
                <a:solidFill>
                  <a:srgbClr val="660066"/>
                </a:solidFill>
                <a:latin typeface="Calibri"/>
                <a:cs typeface="Calibri"/>
              </a:rPr>
              <a:t/>
            </a:r>
            <a:br>
              <a:rPr lang="en-US" sz="3200" dirty="0">
                <a:ln>
                  <a:solidFill>
                    <a:srgbClr val="365A98"/>
                  </a:solidFill>
                </a:ln>
                <a:solidFill>
                  <a:srgbClr val="660066"/>
                </a:solidFill>
                <a:latin typeface="Calibri"/>
                <a:cs typeface="Calibri"/>
              </a:rPr>
            </a:br>
            <a:r>
              <a:rPr lang="en-US" sz="3200" dirty="0">
                <a:solidFill>
                  <a:srgbClr val="660066"/>
                </a:solidFill>
                <a:latin typeface="Calibri"/>
                <a:cs typeface="Calibri"/>
              </a:rPr>
              <a:t>What hobbies do Mike and Emma enjoy?</a:t>
            </a:r>
          </a:p>
        </p:txBody>
      </p:sp>
      <p:pic>
        <p:nvPicPr>
          <p:cNvPr id="9" name="Picture 8" descr="Screen Shot 2015-11-30 at 23.45.0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5466" y="5089199"/>
            <a:ext cx="694267" cy="917901"/>
          </a:xfrm>
          <a:prstGeom prst="rect">
            <a:avLst/>
          </a:prstGeom>
        </p:spPr>
      </p:pic>
      <p:pic>
        <p:nvPicPr>
          <p:cNvPr id="10" name="Picture 9" descr="Screen Shot 2015-11-30 at 23.45.1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89400" y="1803400"/>
            <a:ext cx="965786" cy="897467"/>
          </a:xfrm>
          <a:prstGeom prst="rect">
            <a:avLst/>
          </a:prstGeom>
        </p:spPr>
      </p:pic>
      <p:pic>
        <p:nvPicPr>
          <p:cNvPr id="14" name="Picture 13" descr="Screen Shot 2015-11-30 at 23.45.2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8436" y="1930398"/>
            <a:ext cx="830741" cy="605366"/>
          </a:xfrm>
          <a:prstGeom prst="rect">
            <a:avLst/>
          </a:prstGeom>
        </p:spPr>
      </p:pic>
      <p:pic>
        <p:nvPicPr>
          <p:cNvPr id="20" name="Picture 19" descr="Screen Shot 2015-11-02 at 14.16.33.png"/>
          <p:cNvPicPr>
            <a:picLocks noChangeAspect="1"/>
          </p:cNvPicPr>
          <p:nvPr/>
        </p:nvPicPr>
        <p:blipFill rotWithShape="1">
          <a:blip r:embed="rId8" cstate="print">
            <a:extLst>
              <a:ext uri="{28A0092B-C50C-407E-A947-70E740481C1C}">
                <a14:useLocalDpi xmlns:a14="http://schemas.microsoft.com/office/drawing/2010/main"/>
              </a:ext>
            </a:extLst>
          </a:blip>
          <a:srcRect l="-1"/>
          <a:stretch/>
        </p:blipFill>
        <p:spPr>
          <a:xfrm>
            <a:off x="6057901" y="1981200"/>
            <a:ext cx="529167" cy="499534"/>
          </a:xfrm>
          <a:prstGeom prst="rect">
            <a:avLst/>
          </a:prstGeom>
        </p:spPr>
      </p:pic>
      <p:pic>
        <p:nvPicPr>
          <p:cNvPr id="21" name="Picture 20" descr="Screen Shot 2015-11-02 at 14.22.43.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17935" y="1913467"/>
            <a:ext cx="683355" cy="690032"/>
          </a:xfrm>
          <a:prstGeom prst="rect">
            <a:avLst/>
          </a:prstGeom>
        </p:spPr>
      </p:pic>
      <p:pic>
        <p:nvPicPr>
          <p:cNvPr id="22" name="Picture 21" descr="Screen Shot 2015-11-02 at 14.20.56.png"/>
          <p:cNvPicPr>
            <a:picLocks noChangeAspect="1"/>
          </p:cNvPicPr>
          <p:nvPr/>
        </p:nvPicPr>
        <p:blipFill rotWithShape="1">
          <a:blip r:embed="rId10" cstate="print">
            <a:extLst>
              <a:ext uri="{28A0092B-C50C-407E-A947-70E740481C1C}">
                <a14:useLocalDpi xmlns:a14="http://schemas.microsoft.com/office/drawing/2010/main"/>
              </a:ext>
            </a:extLst>
          </a:blip>
          <a:srcRect l="-1"/>
          <a:stretch/>
        </p:blipFill>
        <p:spPr>
          <a:xfrm>
            <a:off x="8631768" y="3064933"/>
            <a:ext cx="808566" cy="741892"/>
          </a:xfrm>
          <a:prstGeom prst="rect">
            <a:avLst/>
          </a:prstGeom>
        </p:spPr>
      </p:pic>
      <p:pic>
        <p:nvPicPr>
          <p:cNvPr id="23" name="Picture 22" descr="Screen Shot 2015-11-02 at 14.19.41.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813801" y="4284133"/>
            <a:ext cx="541867" cy="592667"/>
          </a:xfrm>
          <a:prstGeom prst="rect">
            <a:avLst/>
          </a:prstGeom>
        </p:spPr>
      </p:pic>
      <p:pic>
        <p:nvPicPr>
          <p:cNvPr id="25" name="Picture 24" descr="Screen Shot 2015-11-02 at 13.53.24.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804834" y="5084234"/>
            <a:ext cx="1079500" cy="977900"/>
          </a:xfrm>
          <a:prstGeom prst="rect">
            <a:avLst/>
          </a:prstGeom>
        </p:spPr>
      </p:pic>
      <p:pic>
        <p:nvPicPr>
          <p:cNvPr id="26" name="Picture 25" descr="Screen Shot 2015-11-02 at 13.53.34.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874279" y="4097866"/>
            <a:ext cx="1130300" cy="863600"/>
          </a:xfrm>
          <a:prstGeom prst="rect">
            <a:avLst/>
          </a:prstGeom>
        </p:spPr>
      </p:pic>
      <p:pic>
        <p:nvPicPr>
          <p:cNvPr id="31" name="Picture 30" descr="Screen Shot 2015-11-23 at 12.34.35.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35901" y="5150792"/>
            <a:ext cx="876300" cy="686976"/>
          </a:xfrm>
          <a:prstGeom prst="rect">
            <a:avLst/>
          </a:prstGeom>
        </p:spPr>
      </p:pic>
      <p:pic>
        <p:nvPicPr>
          <p:cNvPr id="33" name="Picture 32" descr="Screen Shot 2015-11-02 at 14.09.4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31402" y="4171310"/>
            <a:ext cx="635001" cy="680089"/>
          </a:xfrm>
          <a:prstGeom prst="rect">
            <a:avLst/>
          </a:prstGeom>
        </p:spPr>
      </p:pic>
      <p:pic>
        <p:nvPicPr>
          <p:cNvPr id="34" name="Picture 33" descr="Screen Shot 2015-11-02 at 14.10.25.png"/>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787469" y="3036853"/>
            <a:ext cx="880533" cy="777945"/>
          </a:xfrm>
          <a:prstGeom prst="rect">
            <a:avLst/>
          </a:prstGeom>
        </p:spPr>
      </p:pic>
      <p:pic>
        <p:nvPicPr>
          <p:cNvPr id="36" name="Picture 35" descr="Screen Shot 2015-11-02 at 14.13.57.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922934" y="1835964"/>
            <a:ext cx="711200" cy="729436"/>
          </a:xfrm>
          <a:prstGeom prst="rect">
            <a:avLst/>
          </a:prstGeom>
        </p:spPr>
      </p:pic>
      <p:pic>
        <p:nvPicPr>
          <p:cNvPr id="37" name="Picture 36" descr="Screen Shot 2015-11-02 at 14.14.44.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063066" y="4190564"/>
            <a:ext cx="965200" cy="728570"/>
          </a:xfrm>
          <a:prstGeom prst="rect">
            <a:avLst/>
          </a:prstGeom>
        </p:spPr>
      </p:pic>
      <p:pic>
        <p:nvPicPr>
          <p:cNvPr id="40" name="Picture 39"/>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429279" y="2006601"/>
            <a:ext cx="1093789" cy="3920067"/>
          </a:xfrm>
          <a:prstGeom prst="rect">
            <a:avLst/>
          </a:prstGeom>
          <a:ln>
            <a:noFill/>
          </a:ln>
        </p:spPr>
      </p:pic>
      <p:sp>
        <p:nvSpPr>
          <p:cNvPr id="4" name="TextBox 3"/>
          <p:cNvSpPr txBox="1"/>
          <p:nvPr/>
        </p:nvSpPr>
        <p:spPr>
          <a:xfrm>
            <a:off x="6129867" y="4106333"/>
            <a:ext cx="184666" cy="369332"/>
          </a:xfrm>
          <a:prstGeom prst="rect">
            <a:avLst/>
          </a:prstGeom>
          <a:noFill/>
        </p:spPr>
        <p:txBody>
          <a:bodyPr wrap="none" rtlCol="0">
            <a:spAutoFit/>
          </a:bodyPr>
          <a:lstStyle/>
          <a:p>
            <a:endParaRPr lang="en-US" dirty="0"/>
          </a:p>
        </p:txBody>
      </p:sp>
      <p:pic>
        <p:nvPicPr>
          <p:cNvPr id="3" name="Picture 2" descr="Screen Shot 2015-12-10 at 10.33.58.png"/>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5156201" y="1845735"/>
            <a:ext cx="913870" cy="833965"/>
          </a:xfrm>
          <a:prstGeom prst="rect">
            <a:avLst/>
          </a:prstGeom>
        </p:spPr>
      </p:pic>
      <p:pic>
        <p:nvPicPr>
          <p:cNvPr id="5" name="Picture 4" descr="Screen Shot 2015-12-10 at 10.33.35.png"/>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4284135" y="3054599"/>
            <a:ext cx="651933" cy="679200"/>
          </a:xfrm>
          <a:prstGeom prst="rect">
            <a:avLst/>
          </a:prstGeom>
        </p:spPr>
      </p:pic>
      <p:pic>
        <p:nvPicPr>
          <p:cNvPr id="6" name="Picture 5" descr="Screen Shot 2015-12-10 at 10.33.39.png"/>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376334" y="3075516"/>
            <a:ext cx="731932" cy="698500"/>
          </a:xfrm>
          <a:prstGeom prst="rect">
            <a:avLst/>
          </a:prstGeom>
        </p:spPr>
      </p:pic>
      <p:pic>
        <p:nvPicPr>
          <p:cNvPr id="7" name="Picture 6" descr="Screen Shot 2015-12-10 at 10.33.22.png"/>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7916335" y="4252798"/>
            <a:ext cx="634999" cy="615535"/>
          </a:xfrm>
          <a:prstGeom prst="rect">
            <a:avLst/>
          </a:prstGeom>
        </p:spPr>
      </p:pic>
      <p:pic>
        <p:nvPicPr>
          <p:cNvPr id="8" name="Picture 7" descr="Screen Shot 2015-12-10 at 10.33.53.pn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548035" y="2948526"/>
            <a:ext cx="944033" cy="865707"/>
          </a:xfrm>
          <a:prstGeom prst="rect">
            <a:avLst/>
          </a:prstGeom>
        </p:spPr>
      </p:pic>
      <p:pic>
        <p:nvPicPr>
          <p:cNvPr id="11" name="Picture 10" descr="Screen Shot 2015-12-10 at 10.33.48.png"/>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10016067" y="5236060"/>
            <a:ext cx="635001" cy="716009"/>
          </a:xfrm>
          <a:prstGeom prst="rect">
            <a:avLst/>
          </a:prstGeom>
        </p:spPr>
      </p:pic>
      <p:pic>
        <p:nvPicPr>
          <p:cNvPr id="12" name="Picture 11" descr="Screen Shot 2015-12-10 at 10.33.30.png"/>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6028269" y="5376334"/>
            <a:ext cx="621215" cy="414867"/>
          </a:xfrm>
          <a:prstGeom prst="rect">
            <a:avLst/>
          </a:prstGeom>
        </p:spPr>
      </p:pic>
      <p:pic>
        <p:nvPicPr>
          <p:cNvPr id="13" name="Picture 12" descr="Screen Shot 2015-12-10 at 10.33.44.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001934" y="4250266"/>
            <a:ext cx="745715" cy="660400"/>
          </a:xfrm>
          <a:prstGeom prst="rect">
            <a:avLst/>
          </a:prstGeom>
        </p:spPr>
      </p:pic>
      <p:pic>
        <p:nvPicPr>
          <p:cNvPr id="39" name="Picture 38" descr="Screen Shot 2015-12-10 at 10.43.12.png"/>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6985001" y="5154083"/>
            <a:ext cx="767431" cy="717549"/>
          </a:xfrm>
          <a:prstGeom prst="rect">
            <a:avLst/>
          </a:prstGeom>
        </p:spPr>
      </p:pic>
      <p:pic>
        <p:nvPicPr>
          <p:cNvPr id="41" name="Picture 40" descr="Screen Shot 2015-12-10 at 10.50.30.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110832" y="5118968"/>
            <a:ext cx="785812" cy="773833"/>
          </a:xfrm>
          <a:prstGeom prst="rect">
            <a:avLst/>
          </a:prstGeom>
        </p:spPr>
      </p:pic>
      <p:pic>
        <p:nvPicPr>
          <p:cNvPr id="42" name="Picture 41" descr="Screen Shot 2015-12-10 at 10.51.51.png"/>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017435" y="4105026"/>
            <a:ext cx="1147233" cy="877607"/>
          </a:xfrm>
          <a:prstGeom prst="rect">
            <a:avLst/>
          </a:prstGeom>
        </p:spPr>
      </p:pic>
      <p:pic>
        <p:nvPicPr>
          <p:cNvPr id="43" name="Picture 42" descr="Screen Shot 2015-12-10 at 10.51.46.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8945034" y="1705992"/>
            <a:ext cx="969434" cy="867874"/>
          </a:xfrm>
          <a:prstGeom prst="rect">
            <a:avLst/>
          </a:prstGeom>
        </p:spPr>
      </p:pic>
      <p:pic>
        <p:nvPicPr>
          <p:cNvPr id="44" name="Picture 43" descr="Screen Shot 2015-12-10 at 10.51.33.png"/>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6544736" y="3039533"/>
            <a:ext cx="719665" cy="719667"/>
          </a:xfrm>
          <a:prstGeom prst="rect">
            <a:avLst/>
          </a:prstGeom>
        </p:spPr>
      </p:pic>
    </p:spTree>
    <p:custDataLst>
      <p:tags r:id="rId1"/>
    </p:custDataLst>
    <p:extLst>
      <p:ext uri="{BB962C8B-B14F-4D97-AF65-F5344CB8AC3E}">
        <p14:creationId xmlns:p14="http://schemas.microsoft.com/office/powerpoint/2010/main" val="170536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143000" y="0"/>
            <a:ext cx="9906000" cy="1417638"/>
          </a:xfrm>
        </p:spPr>
        <p:txBody>
          <a:bodyPr>
            <a:normAutofit/>
          </a:bodyPr>
          <a:lstStyle/>
          <a:p>
            <a:r>
              <a:rPr lang="en-GB" altLang="en-US" sz="3600" dirty="0">
                <a:solidFill>
                  <a:srgbClr val="C00000"/>
                </a:solidFill>
              </a:rPr>
              <a:t>Alcohol and the Effects: physical and social</a:t>
            </a:r>
          </a:p>
        </p:txBody>
      </p:sp>
      <p:sp>
        <p:nvSpPr>
          <p:cNvPr id="24579" name="Content Placeholder 2"/>
          <p:cNvSpPr>
            <a:spLocks noGrp="1"/>
          </p:cNvSpPr>
          <p:nvPr>
            <p:ph idx="1"/>
          </p:nvPr>
        </p:nvSpPr>
        <p:spPr>
          <a:xfrm>
            <a:off x="1143000" y="1417639"/>
            <a:ext cx="9906000" cy="5440361"/>
          </a:xfrm>
        </p:spPr>
        <p:txBody>
          <a:bodyPr/>
          <a:lstStyle/>
          <a:p>
            <a:endParaRPr lang="en-GB" altLang="en-US" dirty="0"/>
          </a:p>
          <a:p>
            <a:r>
              <a:rPr lang="en-GB" altLang="en-US" sz="2400" dirty="0"/>
              <a:t>Body- interactive via </a:t>
            </a:r>
            <a:r>
              <a:rPr lang="en-GB" altLang="en-US" sz="2400" dirty="0">
                <a:hlinkClick r:id="rId3"/>
              </a:rPr>
              <a:t>www.talkaboutalcohol.com</a:t>
            </a:r>
            <a:r>
              <a:rPr lang="en-GB" altLang="en-US" sz="2400" dirty="0"/>
              <a:t>  and worksheet</a:t>
            </a:r>
          </a:p>
          <a:p>
            <a:pPr lvl="2"/>
            <a:r>
              <a:rPr lang="en-GB" altLang="en-US" dirty="0"/>
              <a:t>Physical, social and psychological</a:t>
            </a:r>
          </a:p>
          <a:p>
            <a:r>
              <a:rPr lang="en-GB" altLang="en-US" sz="2400" dirty="0"/>
              <a:t>Short and long term effects ( page 40/41 and 44/45)</a:t>
            </a:r>
          </a:p>
          <a:p>
            <a:r>
              <a:rPr lang="en-GB" altLang="en-US" sz="2400" dirty="0"/>
              <a:t>Emoji Equations (SEN guidance)</a:t>
            </a:r>
          </a:p>
          <a:p>
            <a:r>
              <a:rPr lang="en-GB" altLang="en-US" sz="2400" dirty="0"/>
              <a:t>Getting the balance right – how much is too much?</a:t>
            </a:r>
          </a:p>
          <a:p>
            <a:r>
              <a:rPr lang="en-GB" altLang="en-US" sz="2400" dirty="0"/>
              <a:t>Just a few drinks Anna’s story or Jordan’s story and accompanying lesson plans </a:t>
            </a:r>
            <a:r>
              <a:rPr lang="en-GB" altLang="en-US" sz="2000" dirty="0">
                <a:hlinkClick r:id="rId4" action="ppaction://hlinksldjump"/>
              </a:rPr>
              <a:t>http://alcoholeducationtrust.org/teacher-area/staying-safe-avoiding-risk-taking/staying-safe-ice-breakers</a:t>
            </a:r>
            <a:r>
              <a:rPr lang="en-GB" altLang="en-US" sz="2400" dirty="0">
                <a:hlinkClick r:id="rId4" action="ppaction://hlinksldjump"/>
              </a:rPr>
              <a:t>/</a:t>
            </a:r>
            <a:endParaRPr lang="en-GB" altLang="en-US" sz="2400" dirty="0">
              <a:solidFill>
                <a:schemeClr val="accent2"/>
              </a:solidFill>
            </a:endParaRPr>
          </a:p>
          <a:p>
            <a:endParaRPr lang="en-GB" altLang="en-US" sz="2400" dirty="0">
              <a:solidFill>
                <a:schemeClr val="accent2"/>
              </a:solidFill>
            </a:endParaRPr>
          </a:p>
          <a:p>
            <a:pPr>
              <a:buFontTx/>
              <a:buNone/>
            </a:pPr>
            <a:endParaRPr lang="en-GB" altLang="en-US" dirty="0"/>
          </a:p>
        </p:txBody>
      </p:sp>
      <p:pic>
        <p:nvPicPr>
          <p:cNvPr id="4" name="Picture 3" descr="E:\AET GOVERNANCE\Governance\Other\Logo with strapline.png"/>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981700"/>
            <a:ext cx="1816768" cy="782980"/>
          </a:xfrm>
          <a:prstGeom prst="rect">
            <a:avLst/>
          </a:prstGeom>
          <a:noFill/>
          <a:ln>
            <a:noFill/>
          </a:ln>
        </p:spPr>
      </p:pic>
      <p:pic>
        <p:nvPicPr>
          <p:cNvPr id="5" name="Picture 4" descr="TAAlogo.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8279" y="5546752"/>
            <a:ext cx="1417684" cy="12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Screen Shot 2016-06-08 at 13.43.06.png">
            <a:extLst>
              <a:ext uri="{FF2B5EF4-FFF2-40B4-BE49-F238E27FC236}">
                <a16:creationId xmlns="" xmlns:a16="http://schemas.microsoft.com/office/drawing/2014/main" id="{4E748890-7934-4FAD-989C-EB5FBE36F6A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35187" y="5440361"/>
            <a:ext cx="407035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descr="Screen Shot 2016-06-08 at 13.43.06.png">
            <a:extLst>
              <a:ext uri="{FF2B5EF4-FFF2-40B4-BE49-F238E27FC236}">
                <a16:creationId xmlns="" xmlns:a16="http://schemas.microsoft.com/office/drawing/2014/main" id="{BA86F28E-CEBB-423B-A367-AACA7BB40BA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857549" y="4810122"/>
            <a:ext cx="1825625" cy="531813"/>
          </a:xfrm>
          <a:prstGeom prst="rect">
            <a:avLst/>
          </a:prstGeom>
        </p:spPr>
      </p:pic>
    </p:spTree>
    <p:custDataLst>
      <p:tags r:id="rId1"/>
    </p:custDataLst>
    <p:extLst>
      <p:ext uri="{BB962C8B-B14F-4D97-AF65-F5344CB8AC3E}">
        <p14:creationId xmlns:p14="http://schemas.microsoft.com/office/powerpoint/2010/main" val="3573692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541" y="377814"/>
            <a:ext cx="8421116" cy="526903"/>
          </a:xfrm>
        </p:spPr>
        <p:txBody>
          <a:bodyPr>
            <a:noAutofit/>
          </a:bodyPr>
          <a:lstStyle/>
          <a:p>
            <a:r>
              <a:rPr lang="en-GB" cap="none" dirty="0">
                <a:solidFill>
                  <a:srgbClr val="660066"/>
                </a:solidFill>
                <a:latin typeface="Calibri"/>
                <a:cs typeface="Calibri"/>
              </a:rPr>
              <a:t>Alcohol and the body</a:t>
            </a:r>
          </a:p>
        </p:txBody>
      </p:sp>
      <p:sp>
        <p:nvSpPr>
          <p:cNvPr id="3" name="Content Placeholder 2"/>
          <p:cNvSpPr>
            <a:spLocks noGrp="1"/>
          </p:cNvSpPr>
          <p:nvPr>
            <p:ph sz="quarter" idx="13"/>
          </p:nvPr>
        </p:nvSpPr>
        <p:spPr>
          <a:xfrm>
            <a:off x="1968450" y="1570279"/>
            <a:ext cx="6646384" cy="4504555"/>
          </a:xfrm>
          <a:ln>
            <a:noFill/>
          </a:ln>
        </p:spPr>
        <p:txBody>
          <a:bodyPr>
            <a:normAutofit/>
          </a:bodyPr>
          <a:lstStyle/>
          <a:p>
            <a:pPr marL="439738" indent="-439738">
              <a:buFont typeface="Wingdings" charset="2"/>
              <a:buChar char="²"/>
            </a:pPr>
            <a:r>
              <a:rPr lang="en-GB" sz="2400" dirty="0">
                <a:solidFill>
                  <a:srgbClr val="355071"/>
                </a:solidFill>
                <a:latin typeface="Calibri"/>
                <a:cs typeface="Calibri"/>
              </a:rPr>
              <a:t>When people drink alcohol it affects how they feel, act and behave.</a:t>
            </a:r>
          </a:p>
          <a:p>
            <a:pPr marL="439738" indent="-439738">
              <a:buFont typeface="Wingdings" charset="2"/>
              <a:buChar char="²"/>
            </a:pPr>
            <a:r>
              <a:rPr lang="en-GB" sz="2400" dirty="0">
                <a:solidFill>
                  <a:srgbClr val="355071"/>
                </a:solidFill>
                <a:latin typeface="Calibri"/>
                <a:cs typeface="Calibri"/>
              </a:rPr>
              <a:t>After a little alcohol and someone may feel relaxed and happy</a:t>
            </a:r>
          </a:p>
          <a:p>
            <a:pPr marL="439738" indent="-439738">
              <a:buFont typeface="Wingdings" charset="2"/>
              <a:buChar char="²"/>
            </a:pPr>
            <a:r>
              <a:rPr lang="en-GB" sz="2400" dirty="0">
                <a:solidFill>
                  <a:srgbClr val="355071"/>
                </a:solidFill>
                <a:latin typeface="Calibri"/>
                <a:cs typeface="Calibri"/>
              </a:rPr>
              <a:t>After one or two drinks it can affect our health and different parts of the body too</a:t>
            </a:r>
          </a:p>
        </p:txBody>
      </p:sp>
      <p:pic>
        <p:nvPicPr>
          <p:cNvPr id="4" name="Picture 3" descr="boybody.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8834" y="899583"/>
            <a:ext cx="1585501" cy="5321893"/>
          </a:xfrm>
          <a:prstGeom prst="rect">
            <a:avLst/>
          </a:prstGeom>
        </p:spPr>
      </p:pic>
    </p:spTree>
    <p:custDataLst>
      <p:tags r:id="rId1"/>
    </p:custDataLst>
    <p:extLst>
      <p:ext uri="{BB962C8B-B14F-4D97-AF65-F5344CB8AC3E}">
        <p14:creationId xmlns:p14="http://schemas.microsoft.com/office/powerpoint/2010/main" val="17108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ody_SEN.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066" y="-105833"/>
            <a:ext cx="9704934" cy="6858000"/>
          </a:xfrm>
          <a:prstGeom prst="rect">
            <a:avLst/>
          </a:prstGeom>
        </p:spPr>
      </p:pic>
    </p:spTree>
    <p:custDataLst>
      <p:tags r:id="rId1"/>
    </p:custDataLst>
    <p:extLst>
      <p:ext uri="{BB962C8B-B14F-4D97-AF65-F5344CB8AC3E}">
        <p14:creationId xmlns:p14="http://schemas.microsoft.com/office/powerpoint/2010/main" val="2002462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668" y="862243"/>
            <a:ext cx="6842157" cy="408341"/>
          </a:xfrm>
        </p:spPr>
        <p:txBody>
          <a:bodyPr>
            <a:noAutofit/>
          </a:bodyPr>
          <a:lstStyle/>
          <a:p>
            <a:pPr algn="ctr"/>
            <a:r>
              <a:rPr lang="en-GB" sz="2400" b="1" cap="none" dirty="0">
                <a:cs typeface="Calibri"/>
              </a:rPr>
              <a:t>Alcohol and the brain </a:t>
            </a:r>
          </a:p>
        </p:txBody>
      </p:sp>
      <p:sp>
        <p:nvSpPr>
          <p:cNvPr id="5" name="Rectangle 4"/>
          <p:cNvSpPr/>
          <p:nvPr/>
        </p:nvSpPr>
        <p:spPr>
          <a:xfrm>
            <a:off x="3115032" y="1621352"/>
            <a:ext cx="750401" cy="342401"/>
          </a:xfrm>
          <a:prstGeom prst="rect">
            <a:avLst/>
          </a:prstGeom>
          <a:ln w="6350" cmpd="sng">
            <a:solidFill>
              <a:schemeClr val="tx2"/>
            </a:solidFill>
          </a:ln>
        </p:spPr>
        <p:txBody>
          <a:bodyPr wrap="square">
            <a:spAutoFit/>
          </a:bodyPr>
          <a:lstStyle/>
          <a:p>
            <a:r>
              <a:rPr lang="en-GB" sz="1625" b="1" dirty="0">
                <a:solidFill>
                  <a:srgbClr val="355071"/>
                </a:solidFill>
                <a:latin typeface="Calibri"/>
                <a:cs typeface="Calibri"/>
              </a:rPr>
              <a:t>Brain</a:t>
            </a:r>
            <a:endParaRPr lang="en-GB" sz="1625" dirty="0">
              <a:solidFill>
                <a:srgbClr val="355071"/>
              </a:solidFill>
              <a:latin typeface="Calibri"/>
              <a:cs typeface="Calibri"/>
            </a:endParaRPr>
          </a:p>
        </p:txBody>
      </p:sp>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1689" y="2339344"/>
            <a:ext cx="2853850" cy="2842075"/>
          </a:xfrm>
          <a:prstGeom prst="rect">
            <a:avLst/>
          </a:prstGeom>
        </p:spPr>
      </p:pic>
      <p:grpSp>
        <p:nvGrpSpPr>
          <p:cNvPr id="13" name="Group 12"/>
          <p:cNvGrpSpPr/>
          <p:nvPr/>
        </p:nvGrpSpPr>
        <p:grpSpPr>
          <a:xfrm>
            <a:off x="4723931" y="1790159"/>
            <a:ext cx="4669235" cy="1771088"/>
            <a:chOff x="3264298" y="1411964"/>
            <a:chExt cx="5746751" cy="2179800"/>
          </a:xfrm>
        </p:grpSpPr>
        <p:pic>
          <p:nvPicPr>
            <p:cNvPr id="9" name="Picture 8"/>
            <p:cNvPicPr/>
            <p:nvPr/>
          </p:nvPicPr>
          <p:blipFill rotWithShape="1">
            <a:blip r:embed="rId5" cstate="screen">
              <a:extLst>
                <a:ext uri="{28A0092B-C50C-407E-A947-70E740481C1C}">
                  <a14:useLocalDpi xmlns:a14="http://schemas.microsoft.com/office/drawing/2010/main"/>
                </a:ext>
              </a:extLst>
            </a:blip>
            <a:srcRect/>
            <a:stretch/>
          </p:blipFill>
          <p:spPr>
            <a:xfrm>
              <a:off x="7950599" y="1411964"/>
              <a:ext cx="1060450" cy="1054100"/>
            </a:xfrm>
            <a:prstGeom prst="rect">
              <a:avLst/>
            </a:prstGeom>
          </p:spPr>
        </p:pic>
        <p:pic>
          <p:nvPicPr>
            <p:cNvPr id="11" name="Picture 10"/>
            <p:cNvPicPr/>
            <p:nvPr/>
          </p:nvPicPr>
          <p:blipFill>
            <a:blip r:embed="rId6" cstate="screen">
              <a:extLst>
                <a:ext uri="{28A0092B-C50C-407E-A947-70E740481C1C}">
                  <a14:useLocalDpi xmlns:a14="http://schemas.microsoft.com/office/drawing/2010/main"/>
                </a:ext>
              </a:extLst>
            </a:blip>
            <a:stretch>
              <a:fillRect/>
            </a:stretch>
          </p:blipFill>
          <p:spPr>
            <a:xfrm>
              <a:off x="3560632" y="1697187"/>
              <a:ext cx="501650" cy="677862"/>
            </a:xfrm>
            <a:prstGeom prst="rect">
              <a:avLst/>
            </a:prstGeom>
          </p:spPr>
        </p:pic>
        <p:sp>
          <p:nvSpPr>
            <p:cNvPr id="15" name="Right Arrow 14"/>
            <p:cNvSpPr/>
            <p:nvPr/>
          </p:nvSpPr>
          <p:spPr>
            <a:xfrm>
              <a:off x="4280298" y="1863874"/>
              <a:ext cx="660400" cy="2603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sp>
          <p:nvSpPr>
            <p:cNvPr id="16" name="Right Arrow 15"/>
            <p:cNvSpPr/>
            <p:nvPr/>
          </p:nvSpPr>
          <p:spPr>
            <a:xfrm>
              <a:off x="6720814" y="1925257"/>
              <a:ext cx="660400" cy="2603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17" name="Picture 16"/>
            <p:cNvPicPr/>
            <p:nvPr/>
          </p:nvPicPr>
          <p:blipFill rotWithShape="1">
            <a:blip r:embed="rId7" cstate="screen">
              <a:extLst>
                <a:ext uri="{28A0092B-C50C-407E-A947-70E740481C1C}">
                  <a14:useLocalDpi xmlns:a14="http://schemas.microsoft.com/office/drawing/2010/main"/>
                </a:ext>
              </a:extLst>
            </a:blip>
            <a:srcRect/>
            <a:stretch/>
          </p:blipFill>
          <p:spPr>
            <a:xfrm>
              <a:off x="5686823" y="1551666"/>
              <a:ext cx="460374" cy="833136"/>
            </a:xfrm>
            <a:prstGeom prst="rect">
              <a:avLst/>
            </a:prstGeom>
          </p:spPr>
        </p:pic>
        <p:sp>
          <p:nvSpPr>
            <p:cNvPr id="10" name="TextBox 9"/>
            <p:cNvSpPr txBox="1"/>
            <p:nvPr/>
          </p:nvSpPr>
          <p:spPr>
            <a:xfrm>
              <a:off x="3264298" y="2616349"/>
              <a:ext cx="5746751" cy="975415"/>
            </a:xfrm>
            <a:prstGeom prst="rect">
              <a:avLst/>
            </a:prstGeom>
            <a:noFill/>
          </p:spPr>
          <p:txBody>
            <a:bodyPr wrap="square" rtlCol="0">
              <a:spAutoFit/>
            </a:bodyPr>
            <a:lstStyle/>
            <a:p>
              <a:r>
                <a:rPr lang="en-US" sz="1625" dirty="0">
                  <a:solidFill>
                    <a:srgbClr val="355071"/>
                  </a:solidFill>
                  <a:latin typeface="Calibri"/>
                  <a:cs typeface="Calibri"/>
                </a:rPr>
                <a:t>Water or 	    +       1 or 2 Alcohol    = 	Happy</a:t>
              </a:r>
            </a:p>
            <a:p>
              <a:r>
                <a:rPr lang="en-US" sz="1625" dirty="0">
                  <a:solidFill>
                    <a:srgbClr val="355071"/>
                  </a:solidFill>
                  <a:latin typeface="Calibri"/>
                  <a:cs typeface="Calibri"/>
                </a:rPr>
                <a:t>Soft Drink      	              Drinks </a:t>
              </a:r>
              <a:r>
                <a:rPr lang="en-US" sz="1625" dirty="0"/>
                <a:t>	</a:t>
              </a:r>
              <a:r>
                <a:rPr lang="en-US" sz="1300" dirty="0"/>
                <a:t>		</a:t>
              </a:r>
            </a:p>
          </p:txBody>
        </p:sp>
      </p:grpSp>
      <p:cxnSp>
        <p:nvCxnSpPr>
          <p:cNvPr id="6" name="Straight Arrow Connector 5"/>
          <p:cNvCxnSpPr/>
          <p:nvPr/>
        </p:nvCxnSpPr>
        <p:spPr>
          <a:xfrm flipH="1">
            <a:off x="3479475" y="1956618"/>
            <a:ext cx="54" cy="493656"/>
          </a:xfrm>
          <a:prstGeom prst="straightConnector1">
            <a:avLst/>
          </a:prstGeom>
          <a:ln w="6350" cmpd="sng">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634544" y="3776398"/>
            <a:ext cx="5237852" cy="1944899"/>
            <a:chOff x="3154283" y="3856565"/>
            <a:chExt cx="6446587" cy="2393721"/>
          </a:xfrm>
        </p:grpSpPr>
        <p:sp>
          <p:nvSpPr>
            <p:cNvPr id="20" name="Right Arrow 19"/>
            <p:cNvSpPr/>
            <p:nvPr/>
          </p:nvSpPr>
          <p:spPr>
            <a:xfrm>
              <a:off x="4553657" y="4532088"/>
              <a:ext cx="1477858" cy="304800"/>
            </a:xfrm>
            <a:prstGeom prst="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grpSp>
          <p:nvGrpSpPr>
            <p:cNvPr id="12" name="Group 11"/>
            <p:cNvGrpSpPr/>
            <p:nvPr/>
          </p:nvGrpSpPr>
          <p:grpSpPr>
            <a:xfrm>
              <a:off x="3154283" y="3856565"/>
              <a:ext cx="6446587" cy="2393721"/>
              <a:chOff x="3154283" y="3856565"/>
              <a:chExt cx="6446587" cy="2393721"/>
            </a:xfrm>
          </p:grpSpPr>
          <p:pic>
            <p:nvPicPr>
              <p:cNvPr id="8" name="Picture 7"/>
              <p:cNvPicPr/>
              <p:nvPr/>
            </p:nvPicPr>
            <p:blipFill rotWithShape="1">
              <a:blip r:embed="rId8" cstate="screen">
                <a:extLst>
                  <a:ext uri="{28A0092B-C50C-407E-A947-70E740481C1C}">
                    <a14:useLocalDpi xmlns:a14="http://schemas.microsoft.com/office/drawing/2010/main"/>
                  </a:ext>
                </a:extLst>
              </a:blip>
              <a:srcRect/>
              <a:stretch/>
            </p:blipFill>
            <p:spPr>
              <a:xfrm>
                <a:off x="6146107" y="4130844"/>
                <a:ext cx="1060450" cy="1079500"/>
              </a:xfrm>
              <a:prstGeom prst="rect">
                <a:avLst/>
              </a:prstGeom>
              <a:ln>
                <a:noFill/>
              </a:ln>
            </p:spPr>
          </p:pic>
          <p:sp>
            <p:nvSpPr>
              <p:cNvPr id="19" name="TextBox 18"/>
              <p:cNvSpPr txBox="1"/>
              <p:nvPr/>
            </p:nvSpPr>
            <p:spPr>
              <a:xfrm>
                <a:off x="3255830" y="5274871"/>
                <a:ext cx="6345040" cy="975415"/>
              </a:xfrm>
              <a:prstGeom prst="rect">
                <a:avLst/>
              </a:prstGeom>
              <a:noFill/>
              <a:ln>
                <a:noFill/>
              </a:ln>
            </p:spPr>
            <p:txBody>
              <a:bodyPr wrap="square" rtlCol="0">
                <a:spAutoFit/>
              </a:bodyPr>
              <a:lstStyle/>
              <a:p>
                <a:r>
                  <a:rPr lang="en-US" sz="1625" dirty="0">
                    <a:solidFill>
                      <a:srgbClr val="355071"/>
                    </a:solidFill>
                    <a:latin typeface="Calibri"/>
                    <a:cs typeface="Calibri"/>
                  </a:rPr>
                  <a:t>Drink too		 = 	   Upset anxious angry</a:t>
                </a:r>
              </a:p>
              <a:p>
                <a:r>
                  <a:rPr lang="en-US" sz="1625" dirty="0">
                    <a:solidFill>
                      <a:srgbClr val="355071"/>
                    </a:solidFill>
                    <a:latin typeface="Calibri"/>
                    <a:cs typeface="Calibri"/>
                  </a:rPr>
                  <a:t>much</a:t>
                </a:r>
                <a:r>
                  <a:rPr lang="en-US" sz="1300" dirty="0"/>
                  <a:t>			       	 	 	</a:t>
                </a:r>
              </a:p>
            </p:txBody>
          </p:sp>
          <p:pic>
            <p:nvPicPr>
              <p:cNvPr id="3" name="Picture 2" descr="Screen Shot 2015-12-07 at 13.42.43.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251734" y="4112560"/>
                <a:ext cx="1079107" cy="1097784"/>
              </a:xfrm>
              <a:prstGeom prst="rect">
                <a:avLst/>
              </a:prstGeom>
              <a:ln>
                <a:noFill/>
              </a:ln>
            </p:spPr>
          </p:pic>
          <p:pic>
            <p:nvPicPr>
              <p:cNvPr id="4" name="Picture 3" descr="Screen Shot 2015-12-07 at 13.46.07.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388948" y="4115632"/>
                <a:ext cx="1070808" cy="1167821"/>
              </a:xfrm>
              <a:prstGeom prst="rect">
                <a:avLst/>
              </a:prstGeom>
              <a:ln>
                <a:noFill/>
              </a:ln>
            </p:spPr>
          </p:pic>
          <p:pic>
            <p:nvPicPr>
              <p:cNvPr id="7" name="Picture 6" descr="Fotosearch_k13417823.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54283" y="3856565"/>
                <a:ext cx="1390792" cy="1364996"/>
              </a:xfrm>
              <a:prstGeom prst="rect">
                <a:avLst/>
              </a:prstGeom>
              <a:ln>
                <a:noFill/>
              </a:ln>
            </p:spPr>
          </p:pic>
        </p:grpSp>
      </p:grpSp>
      <p:sp>
        <p:nvSpPr>
          <p:cNvPr id="18" name="Rectangle 17">
            <a:extLst>
              <a:ext uri="{FF2B5EF4-FFF2-40B4-BE49-F238E27FC236}">
                <a16:creationId xmlns="" xmlns:a16="http://schemas.microsoft.com/office/drawing/2014/main" id="{DB9E6F43-971E-4E28-9D59-9534D22CE5B8}"/>
              </a:ext>
            </a:extLst>
          </p:cNvPr>
          <p:cNvSpPr/>
          <p:nvPr/>
        </p:nvSpPr>
        <p:spPr>
          <a:xfrm>
            <a:off x="1350565" y="5649472"/>
            <a:ext cx="10404763" cy="923330"/>
          </a:xfrm>
          <a:prstGeom prst="rect">
            <a:avLst/>
          </a:prstGeom>
        </p:spPr>
        <p:txBody>
          <a:bodyPr wrap="square">
            <a:spAutoFit/>
          </a:bodyPr>
          <a:lstStyle/>
          <a:p>
            <a:r>
              <a:rPr lang="en-GB" b="1" dirty="0">
                <a:cs typeface="Arial" panose="020B0604020202020204" pitchFamily="34" charset="0"/>
              </a:rPr>
              <a:t>Don’t Leave Your Brain At Home Clip</a:t>
            </a:r>
          </a:p>
          <a:p>
            <a:r>
              <a:rPr lang="en-GB" dirty="0">
                <a:hlinkClick r:id="rId12"/>
              </a:rPr>
              <a:t>http://www.alcoholeducationtrust.org/teacher-area/staying-safe-avoiding-risk-taking/staying-safe-ice-breakers/</a:t>
            </a:r>
            <a:endParaRPr lang="en-GB" dirty="0"/>
          </a:p>
        </p:txBody>
      </p:sp>
    </p:spTree>
    <p:custDataLst>
      <p:tags r:id="rId1"/>
    </p:custDataLst>
    <p:extLst>
      <p:ext uri="{BB962C8B-B14F-4D97-AF65-F5344CB8AC3E}">
        <p14:creationId xmlns:p14="http://schemas.microsoft.com/office/powerpoint/2010/main" val="265183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18519"/>
            <a:ext cx="9906000" cy="456748"/>
          </a:xfrm>
        </p:spPr>
        <p:txBody>
          <a:bodyPr>
            <a:noAutofit/>
          </a:bodyPr>
          <a:lstStyle/>
          <a:p>
            <a:r>
              <a:rPr lang="en-GB" cap="none" dirty="0">
                <a:solidFill>
                  <a:srgbClr val="C00000"/>
                </a:solidFill>
                <a:latin typeface="Calibri"/>
                <a:cs typeface="Calibri"/>
              </a:rPr>
              <a:t>How much is too much for adults?</a:t>
            </a:r>
            <a:endParaRPr lang="en-GB" dirty="0">
              <a:solidFill>
                <a:srgbClr val="C00000"/>
              </a:solidFill>
            </a:endParaRPr>
          </a:p>
        </p:txBody>
      </p:sp>
      <p:sp>
        <p:nvSpPr>
          <p:cNvPr id="3" name="Content Placeholder 2"/>
          <p:cNvSpPr>
            <a:spLocks noGrp="1"/>
          </p:cNvSpPr>
          <p:nvPr>
            <p:ph sz="quarter" idx="4294967295"/>
          </p:nvPr>
        </p:nvSpPr>
        <p:spPr>
          <a:xfrm>
            <a:off x="1346201" y="1257301"/>
            <a:ext cx="4041775" cy="3979863"/>
          </a:xfrm>
          <a:prstGeom prst="rect">
            <a:avLst/>
          </a:prstGeom>
        </p:spPr>
        <p:txBody>
          <a:bodyPr>
            <a:noAutofit/>
          </a:bodyPr>
          <a:lstStyle/>
          <a:p>
            <a:pPr marL="0" indent="0">
              <a:lnSpc>
                <a:spcPct val="100000"/>
              </a:lnSpc>
              <a:buNone/>
            </a:pPr>
            <a:r>
              <a:rPr lang="en-GB" sz="2400" b="1" dirty="0">
                <a:latin typeface="Calibri"/>
                <a:cs typeface="Calibri"/>
              </a:rPr>
              <a:t>For healthy adults,</a:t>
            </a:r>
            <a:endParaRPr lang="en-GB" sz="1800" dirty="0"/>
          </a:p>
          <a:p>
            <a:pPr marL="0" indent="0">
              <a:lnSpc>
                <a:spcPct val="100000"/>
              </a:lnSpc>
              <a:buNone/>
            </a:pPr>
            <a:endParaRPr lang="en-GB" sz="1800" dirty="0"/>
          </a:p>
          <a:p>
            <a:pPr marL="0" indent="0">
              <a:lnSpc>
                <a:spcPct val="100000"/>
              </a:lnSpc>
              <a:buNone/>
            </a:pPr>
            <a:r>
              <a:rPr lang="en-GB" sz="2400" dirty="0">
                <a:latin typeface="Calibri"/>
                <a:cs typeface="Calibri"/>
              </a:rPr>
              <a:t>for both </a:t>
            </a:r>
            <a:r>
              <a:rPr lang="en-GB" sz="2400" b="1" dirty="0">
                <a:latin typeface="Calibri"/>
                <a:cs typeface="Calibri"/>
              </a:rPr>
              <a:t>men</a:t>
            </a:r>
            <a:r>
              <a:rPr lang="en-GB" sz="2400" dirty="0">
                <a:latin typeface="Calibri"/>
                <a:cs typeface="Calibri"/>
              </a:rPr>
              <a:t> and </a:t>
            </a:r>
            <a:r>
              <a:rPr lang="en-GB" sz="2400" b="1" dirty="0">
                <a:latin typeface="Calibri"/>
                <a:cs typeface="Calibri"/>
              </a:rPr>
              <a:t>women,</a:t>
            </a:r>
            <a:r>
              <a:rPr lang="en-GB" sz="2400" dirty="0">
                <a:latin typeface="Calibri"/>
                <a:cs typeface="Calibri"/>
              </a:rPr>
              <a:t> one or two drinks a day is ok</a:t>
            </a:r>
          </a:p>
          <a:p>
            <a:pPr marL="0" indent="0">
              <a:lnSpc>
                <a:spcPct val="100000"/>
              </a:lnSpc>
              <a:buNone/>
            </a:pPr>
            <a:endParaRPr lang="en-GB" sz="2400" dirty="0">
              <a:latin typeface="Calibri"/>
              <a:cs typeface="Calibri"/>
            </a:endParaRPr>
          </a:p>
          <a:p>
            <a:pPr marL="0" indent="0">
              <a:lnSpc>
                <a:spcPct val="100000"/>
              </a:lnSpc>
              <a:buNone/>
            </a:pPr>
            <a:r>
              <a:rPr lang="en-GB" sz="2400" dirty="0">
                <a:latin typeface="Calibri"/>
                <a:cs typeface="Calibri"/>
              </a:rPr>
              <a:t>Don’t save up drinks and binge drink</a:t>
            </a:r>
          </a:p>
          <a:p>
            <a:pPr marL="0" indent="0">
              <a:lnSpc>
                <a:spcPct val="100000"/>
              </a:lnSpc>
              <a:buNone/>
            </a:pPr>
            <a:endParaRPr lang="en-GB" sz="2400" dirty="0">
              <a:latin typeface="Calibri"/>
              <a:cs typeface="Calibri"/>
            </a:endParaRPr>
          </a:p>
          <a:p>
            <a:pPr marL="0" indent="0">
              <a:lnSpc>
                <a:spcPct val="100000"/>
              </a:lnSpc>
              <a:buNone/>
            </a:pPr>
            <a:r>
              <a:rPr lang="en-GB" sz="2400" dirty="0">
                <a:latin typeface="Calibri"/>
                <a:cs typeface="Calibri"/>
              </a:rPr>
              <a:t>Always have non drinking days each week</a:t>
            </a:r>
          </a:p>
          <a:p>
            <a:pPr marL="0" indent="0">
              <a:lnSpc>
                <a:spcPct val="100000"/>
              </a:lnSpc>
              <a:buNone/>
            </a:pPr>
            <a:r>
              <a:rPr lang="en-GB" sz="2400" dirty="0">
                <a:latin typeface="Calibri"/>
                <a:cs typeface="Calibri"/>
              </a:rPr>
              <a:t>Children under age 15 are advised not to drink at all – 6 in 10 choose not to.</a:t>
            </a:r>
          </a:p>
          <a:p>
            <a:pPr marL="0" indent="0">
              <a:lnSpc>
                <a:spcPct val="100000"/>
              </a:lnSpc>
              <a:buNone/>
            </a:pPr>
            <a:endParaRPr lang="en-GB" sz="1800" dirty="0">
              <a:solidFill>
                <a:srgbClr val="000000"/>
              </a:solidFill>
            </a:endParaRPr>
          </a:p>
          <a:p>
            <a:pPr marL="0" indent="0">
              <a:buNone/>
            </a:pPr>
            <a:endParaRPr lang="en-GB" sz="1800" dirty="0">
              <a:solidFill>
                <a:srgbClr val="000000"/>
              </a:solidFill>
            </a:endParaRPr>
          </a:p>
        </p:txBody>
      </p:sp>
      <p:pic>
        <p:nvPicPr>
          <p:cNvPr id="5" name="Picture 4"/>
          <p:cNvPicPr/>
          <p:nvPr/>
        </p:nvPicPr>
        <p:blipFill rotWithShape="1">
          <a:blip r:embed="rId4" cstate="screen">
            <a:extLst>
              <a:ext uri="{28A0092B-C50C-407E-A947-70E740481C1C}">
                <a14:useLocalDpi xmlns:a14="http://schemas.microsoft.com/office/drawing/2010/main"/>
              </a:ext>
            </a:extLst>
          </a:blip>
          <a:srcRect l="8828" t="7254" r="7905" b="9326"/>
          <a:stretch/>
        </p:blipFill>
        <p:spPr>
          <a:xfrm>
            <a:off x="9024938" y="3203576"/>
            <a:ext cx="1130301" cy="1120774"/>
          </a:xfrm>
          <a:prstGeom prst="rect">
            <a:avLst/>
          </a:prstGeom>
        </p:spPr>
      </p:pic>
      <p:pic>
        <p:nvPicPr>
          <p:cNvPr id="15" name="Picture 14"/>
          <p:cNvPicPr/>
          <p:nvPr/>
        </p:nvPicPr>
        <p:blipFill rotWithShape="1">
          <a:blip r:embed="rId5" cstate="screen">
            <a:extLst>
              <a:ext uri="{28A0092B-C50C-407E-A947-70E740481C1C}">
                <a14:useLocalDpi xmlns:a14="http://schemas.microsoft.com/office/drawing/2010/main"/>
              </a:ext>
            </a:extLst>
          </a:blip>
          <a:srcRect/>
          <a:stretch/>
        </p:blipFill>
        <p:spPr>
          <a:xfrm>
            <a:off x="6510869" y="4423834"/>
            <a:ext cx="368299" cy="643481"/>
          </a:xfrm>
          <a:prstGeom prst="rect">
            <a:avLst/>
          </a:prstGeom>
        </p:spPr>
      </p:pic>
      <p:sp>
        <p:nvSpPr>
          <p:cNvPr id="4" name="Right Arrow 3"/>
          <p:cNvSpPr/>
          <p:nvPr/>
        </p:nvSpPr>
        <p:spPr>
          <a:xfrm rot="1236132">
            <a:off x="6931459" y="2962448"/>
            <a:ext cx="2141600" cy="2201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20401983">
            <a:off x="6931932" y="4287416"/>
            <a:ext cx="2195978" cy="234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reen Shot 2015-12-09 at 22.48.0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33572" y="1995200"/>
            <a:ext cx="396345" cy="1124764"/>
          </a:xfrm>
          <a:prstGeom prst="rect">
            <a:avLst/>
          </a:prstGeom>
        </p:spPr>
      </p:pic>
      <p:sp>
        <p:nvSpPr>
          <p:cNvPr id="11" name="Rectangle 10"/>
          <p:cNvSpPr/>
          <p:nvPr/>
        </p:nvSpPr>
        <p:spPr>
          <a:xfrm>
            <a:off x="6281736" y="2580346"/>
            <a:ext cx="100724" cy="24964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126163" y="5052497"/>
            <a:ext cx="2191808" cy="369332"/>
          </a:xfrm>
          <a:prstGeom prst="rect">
            <a:avLst/>
          </a:prstGeom>
          <a:noFill/>
        </p:spPr>
        <p:txBody>
          <a:bodyPr wrap="square" rtlCol="0">
            <a:spAutoFit/>
          </a:bodyPr>
          <a:lstStyle/>
          <a:p>
            <a:r>
              <a:rPr lang="en-US" dirty="0">
                <a:latin typeface="Calibri"/>
                <a:cs typeface="Calibri"/>
              </a:rPr>
              <a:t>2 small beers</a:t>
            </a:r>
          </a:p>
        </p:txBody>
      </p:sp>
      <p:sp>
        <p:nvSpPr>
          <p:cNvPr id="18" name="TextBox 17"/>
          <p:cNvSpPr txBox="1"/>
          <p:nvPr/>
        </p:nvSpPr>
        <p:spPr>
          <a:xfrm>
            <a:off x="6010275" y="3191933"/>
            <a:ext cx="1768475" cy="369332"/>
          </a:xfrm>
          <a:prstGeom prst="rect">
            <a:avLst/>
          </a:prstGeom>
          <a:noFill/>
        </p:spPr>
        <p:txBody>
          <a:bodyPr wrap="square" rtlCol="0">
            <a:spAutoFit/>
          </a:bodyPr>
          <a:lstStyle/>
          <a:p>
            <a:r>
              <a:rPr lang="en-US" dirty="0">
                <a:latin typeface="Calibri"/>
                <a:cs typeface="Calibri"/>
              </a:rPr>
              <a:t>1 small </a:t>
            </a:r>
            <a:r>
              <a:rPr lang="en-US" dirty="0" err="1">
                <a:latin typeface="Calibri"/>
                <a:cs typeface="Calibri"/>
              </a:rPr>
              <a:t>alcopop</a:t>
            </a:r>
            <a:endParaRPr lang="en-US" dirty="0">
              <a:latin typeface="Calibri"/>
              <a:cs typeface="Calibri"/>
            </a:endParaRPr>
          </a:p>
        </p:txBody>
      </p:sp>
      <p:sp>
        <p:nvSpPr>
          <p:cNvPr id="7" name="TextBox 6"/>
          <p:cNvSpPr txBox="1"/>
          <p:nvPr/>
        </p:nvSpPr>
        <p:spPr>
          <a:xfrm>
            <a:off x="6122691" y="3746478"/>
            <a:ext cx="795867" cy="646331"/>
          </a:xfrm>
          <a:prstGeom prst="rect">
            <a:avLst/>
          </a:prstGeom>
          <a:noFill/>
        </p:spPr>
        <p:txBody>
          <a:bodyPr wrap="square" rtlCol="0">
            <a:spAutoFit/>
          </a:bodyPr>
          <a:lstStyle/>
          <a:p>
            <a:r>
              <a:rPr lang="en-GB" b="1" dirty="0">
                <a:solidFill>
                  <a:srgbClr val="660066"/>
                </a:solidFill>
              </a:rPr>
              <a:t>OR</a:t>
            </a:r>
          </a:p>
          <a:p>
            <a:endParaRPr lang="en-US" dirty="0"/>
          </a:p>
        </p:txBody>
      </p:sp>
      <p:pic>
        <p:nvPicPr>
          <p:cNvPr id="14" name="Picture 13"/>
          <p:cNvPicPr/>
          <p:nvPr/>
        </p:nvPicPr>
        <p:blipFill rotWithShape="1">
          <a:blip r:embed="rId5" cstate="screen">
            <a:extLst>
              <a:ext uri="{28A0092B-C50C-407E-A947-70E740481C1C}">
                <a14:useLocalDpi xmlns:a14="http://schemas.microsoft.com/office/drawing/2010/main"/>
              </a:ext>
            </a:extLst>
          </a:blip>
          <a:srcRect/>
          <a:stretch/>
        </p:blipFill>
        <p:spPr>
          <a:xfrm>
            <a:off x="6126164" y="4417484"/>
            <a:ext cx="368299" cy="643481"/>
          </a:xfrm>
          <a:prstGeom prst="rect">
            <a:avLst/>
          </a:prstGeom>
        </p:spPr>
      </p:pic>
      <p:pic>
        <p:nvPicPr>
          <p:cNvPr id="17" name="Picture 16" descr="TAAlogo.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0087" y="5632338"/>
            <a:ext cx="1417684" cy="12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18316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40098" y="2094749"/>
            <a:ext cx="815892" cy="400110"/>
          </a:xfrm>
          <a:prstGeom prst="rect">
            <a:avLst/>
          </a:prstGeom>
          <a:ln w="6350" cmpd="sng">
            <a:solidFill>
              <a:schemeClr val="tx2"/>
            </a:solidFill>
          </a:ln>
        </p:spPr>
        <p:txBody>
          <a:bodyPr wrap="square">
            <a:spAutoFit/>
          </a:bodyPr>
          <a:lstStyle/>
          <a:p>
            <a:r>
              <a:rPr lang="en-GB" sz="2000" b="1" dirty="0">
                <a:solidFill>
                  <a:srgbClr val="355071"/>
                </a:solidFill>
                <a:latin typeface="Calibri"/>
                <a:cs typeface="Calibri"/>
              </a:rPr>
              <a:t>Heart</a:t>
            </a:r>
          </a:p>
        </p:txBody>
      </p:sp>
      <p:sp>
        <p:nvSpPr>
          <p:cNvPr id="2" name="Title 1"/>
          <p:cNvSpPr>
            <a:spLocks noGrp="1"/>
          </p:cNvSpPr>
          <p:nvPr>
            <p:ph type="title"/>
          </p:nvPr>
        </p:nvSpPr>
        <p:spPr>
          <a:xfrm>
            <a:off x="1143002" y="478296"/>
            <a:ext cx="9905999" cy="400050"/>
          </a:xfrm>
        </p:spPr>
        <p:txBody>
          <a:bodyPr>
            <a:noAutofit/>
          </a:bodyPr>
          <a:lstStyle/>
          <a:p>
            <a:r>
              <a:rPr lang="en-GB" cap="none" dirty="0">
                <a:solidFill>
                  <a:srgbClr val="C00000"/>
                </a:solidFill>
                <a:latin typeface="Calibri"/>
                <a:cs typeface="Calibri"/>
              </a:rPr>
              <a:t>Alcohol and the heart </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3800" y="1996118"/>
            <a:ext cx="3511766" cy="3523702"/>
          </a:xfrm>
          <a:prstGeom prst="rect">
            <a:avLst/>
          </a:prstGeom>
        </p:spPr>
      </p:pic>
      <p:cxnSp>
        <p:nvCxnSpPr>
          <p:cNvPr id="6" name="Straight Arrow Connector 5"/>
          <p:cNvCxnSpPr/>
          <p:nvPr/>
        </p:nvCxnSpPr>
        <p:spPr>
          <a:xfrm flipH="1">
            <a:off x="3276862" y="2504477"/>
            <a:ext cx="1379078" cy="1931119"/>
          </a:xfrm>
          <a:prstGeom prst="straightConnector1">
            <a:avLst/>
          </a:prstGeom>
          <a:ln w="6350" cmpd="sng">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138539" y="1404092"/>
            <a:ext cx="6544123" cy="2373823"/>
            <a:chOff x="3995540" y="1404092"/>
            <a:chExt cx="5689600" cy="2353916"/>
          </a:xfrm>
        </p:grpSpPr>
        <p:pic>
          <p:nvPicPr>
            <p:cNvPr id="15" name="Picture 14"/>
            <p:cNvPicPr/>
            <p:nvPr/>
          </p:nvPicPr>
          <p:blipFill rotWithShape="1">
            <a:blip r:embed="rId5" cstate="screen">
              <a:extLst>
                <a:ext uri="{28A0092B-C50C-407E-A947-70E740481C1C}">
                  <a14:useLocalDpi xmlns:a14="http://schemas.microsoft.com/office/drawing/2010/main"/>
                </a:ext>
              </a:extLst>
            </a:blip>
            <a:srcRect l="8828" t="7254" r="7905" b="9326"/>
            <a:stretch/>
          </p:blipFill>
          <p:spPr>
            <a:xfrm>
              <a:off x="8072240" y="1724767"/>
              <a:ext cx="1136650" cy="1149350"/>
            </a:xfrm>
            <a:prstGeom prst="rect">
              <a:avLst/>
            </a:prstGeom>
          </p:spPr>
        </p:pic>
        <p:pic>
          <p:nvPicPr>
            <p:cNvPr id="16" name="Picture 15" descr="cocktail.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72773" y="1404092"/>
              <a:ext cx="656095" cy="1581150"/>
            </a:xfrm>
            <a:prstGeom prst="rect">
              <a:avLst/>
            </a:prstGeom>
          </p:spPr>
        </p:pic>
        <p:pic>
          <p:nvPicPr>
            <p:cNvPr id="18" name="Picture 17" descr="Waterbottl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60719" y="1504036"/>
              <a:ext cx="504662" cy="1447800"/>
            </a:xfrm>
            <a:prstGeom prst="rect">
              <a:avLst/>
            </a:prstGeom>
          </p:spPr>
        </p:pic>
        <p:sp>
          <p:nvSpPr>
            <p:cNvPr id="19" name="TextBox 18"/>
            <p:cNvSpPr txBox="1"/>
            <p:nvPr/>
          </p:nvSpPr>
          <p:spPr>
            <a:xfrm>
              <a:off x="3995540" y="3050122"/>
              <a:ext cx="5689600" cy="707886"/>
            </a:xfrm>
            <a:prstGeom prst="rect">
              <a:avLst/>
            </a:prstGeom>
            <a:noFill/>
          </p:spPr>
          <p:txBody>
            <a:bodyPr wrap="square" rtlCol="0">
              <a:spAutoFit/>
            </a:bodyPr>
            <a:lstStyle/>
            <a:p>
              <a:r>
                <a:rPr lang="en-US" sz="2000" dirty="0">
                  <a:solidFill>
                    <a:srgbClr val="355071"/>
                  </a:solidFill>
                  <a:latin typeface="Calibri"/>
                  <a:cs typeface="Calibri"/>
                </a:rPr>
                <a:t>Water or  </a:t>
              </a:r>
              <a:r>
                <a:rPr lang="en-US" sz="2000" dirty="0" smtClean="0">
                  <a:solidFill>
                    <a:srgbClr val="355071"/>
                  </a:solidFill>
                  <a:latin typeface="Calibri"/>
                  <a:cs typeface="Calibri"/>
                </a:rPr>
                <a:t>       1 </a:t>
              </a:r>
              <a:r>
                <a:rPr lang="en-US" sz="2000" dirty="0">
                  <a:solidFill>
                    <a:srgbClr val="355071"/>
                  </a:solidFill>
                  <a:latin typeface="Calibri"/>
                  <a:cs typeface="Calibri"/>
                </a:rPr>
                <a:t>or 2 </a:t>
              </a:r>
              <a:r>
                <a:rPr lang="en-US" sz="2000" dirty="0" smtClean="0">
                  <a:solidFill>
                    <a:srgbClr val="355071"/>
                  </a:solidFill>
                  <a:latin typeface="Calibri"/>
                  <a:cs typeface="Calibri"/>
                </a:rPr>
                <a:t>Alcohol </a:t>
              </a:r>
              <a:r>
                <a:rPr lang="en-US" sz="2000" dirty="0">
                  <a:solidFill>
                    <a:srgbClr val="355071"/>
                  </a:solidFill>
                  <a:latin typeface="Calibri"/>
                  <a:cs typeface="Calibri"/>
                </a:rPr>
                <a:t>=    </a:t>
              </a:r>
              <a:r>
                <a:rPr lang="en-US" sz="2000" dirty="0" smtClean="0">
                  <a:solidFill>
                    <a:srgbClr val="355071"/>
                  </a:solidFill>
                  <a:latin typeface="Calibri"/>
                  <a:cs typeface="Calibri"/>
                </a:rPr>
                <a:t>Content</a:t>
              </a:r>
              <a:endParaRPr lang="en-US" sz="2000" dirty="0">
                <a:solidFill>
                  <a:srgbClr val="355071"/>
                </a:solidFill>
                <a:latin typeface="Calibri"/>
                <a:cs typeface="Calibri"/>
              </a:endParaRPr>
            </a:p>
            <a:p>
              <a:r>
                <a:rPr lang="en-US" sz="2000" dirty="0">
                  <a:solidFill>
                    <a:srgbClr val="355071"/>
                  </a:solidFill>
                  <a:latin typeface="Calibri"/>
                  <a:cs typeface="Calibri"/>
                </a:rPr>
                <a:t>soft drink      + 	drinks </a:t>
              </a:r>
              <a:r>
                <a:rPr lang="en-US" sz="1600" dirty="0">
                  <a:solidFill>
                    <a:srgbClr val="355071"/>
                  </a:solidFill>
                </a:rPr>
                <a:t>	</a:t>
              </a:r>
              <a:r>
                <a:rPr lang="en-US" sz="1600" dirty="0"/>
                <a:t>		</a:t>
              </a:r>
            </a:p>
          </p:txBody>
        </p:sp>
        <p:sp>
          <p:nvSpPr>
            <p:cNvPr id="20" name="Right Arrow 19"/>
            <p:cNvSpPr/>
            <p:nvPr/>
          </p:nvSpPr>
          <p:spPr>
            <a:xfrm>
              <a:off x="5411590" y="2147042"/>
              <a:ext cx="6096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7164190" y="2147042"/>
              <a:ext cx="6096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966151" y="3735682"/>
            <a:ext cx="6716511" cy="2307981"/>
            <a:chOff x="3823150" y="4083049"/>
            <a:chExt cx="5638351" cy="2048616"/>
          </a:xfrm>
        </p:grpSpPr>
        <p:sp>
          <p:nvSpPr>
            <p:cNvPr id="23" name="TextBox 22"/>
            <p:cNvSpPr txBox="1"/>
            <p:nvPr/>
          </p:nvSpPr>
          <p:spPr>
            <a:xfrm>
              <a:off x="4148667" y="5503329"/>
              <a:ext cx="5312834" cy="628336"/>
            </a:xfrm>
            <a:prstGeom prst="rect">
              <a:avLst/>
            </a:prstGeom>
            <a:noFill/>
            <a:ln>
              <a:noFill/>
            </a:ln>
          </p:spPr>
          <p:txBody>
            <a:bodyPr wrap="square" rtlCol="0">
              <a:spAutoFit/>
            </a:bodyPr>
            <a:lstStyle/>
            <a:p>
              <a:r>
                <a:rPr lang="en-US" sz="2000" dirty="0">
                  <a:solidFill>
                    <a:schemeClr val="tx2"/>
                  </a:solidFill>
                  <a:latin typeface="Calibri"/>
                  <a:cs typeface="Calibri"/>
                </a:rPr>
                <a:t>Drink too		Heart </a:t>
              </a:r>
              <a:r>
                <a:rPr lang="en-US" sz="2000" dirty="0" smtClean="0">
                  <a:solidFill>
                    <a:schemeClr val="tx2"/>
                  </a:solidFill>
                  <a:latin typeface="Calibri"/>
                  <a:cs typeface="Calibri"/>
                </a:rPr>
                <a:t>beats</a:t>
              </a:r>
              <a:r>
                <a:rPr lang="en-US" sz="2000" dirty="0" smtClean="0">
                  <a:solidFill>
                    <a:srgbClr val="660066"/>
                  </a:solidFill>
                  <a:latin typeface="Calibri"/>
                  <a:cs typeface="Calibri"/>
                </a:rPr>
                <a:t> </a:t>
              </a:r>
              <a:r>
                <a:rPr lang="en-US" sz="2000" dirty="0">
                  <a:solidFill>
                    <a:schemeClr val="tx2"/>
                  </a:solidFill>
                  <a:latin typeface="Calibri"/>
                  <a:cs typeface="Calibri"/>
                </a:rPr>
                <a:t>fast	</a:t>
              </a:r>
              <a:r>
                <a:rPr lang="en-US" sz="2000" dirty="0" smtClean="0">
                  <a:solidFill>
                    <a:schemeClr val="tx2"/>
                  </a:solidFill>
                  <a:latin typeface="Calibri"/>
                  <a:cs typeface="Calibri"/>
                </a:rPr>
                <a:t>= panic</a:t>
              </a:r>
              <a:r>
                <a:rPr lang="en-US" sz="2000" dirty="0">
                  <a:solidFill>
                    <a:schemeClr val="tx2"/>
                  </a:solidFill>
                  <a:latin typeface="Calibri"/>
                  <a:cs typeface="Calibri"/>
                </a:rPr>
                <a:t>	</a:t>
              </a:r>
            </a:p>
            <a:p>
              <a:r>
                <a:rPr lang="en-US" sz="2000" dirty="0" smtClean="0">
                  <a:solidFill>
                    <a:schemeClr val="tx2"/>
                  </a:solidFill>
                  <a:latin typeface="Calibri"/>
                  <a:cs typeface="Calibri"/>
                </a:rPr>
                <a:t>fast</a:t>
              </a:r>
              <a:r>
                <a:rPr lang="en-US" sz="2000" dirty="0">
                  <a:solidFill>
                    <a:schemeClr val="tx2"/>
                  </a:solidFill>
                  <a:latin typeface="Calibri"/>
                  <a:cs typeface="Calibri"/>
                </a:rPr>
                <a:t>	 	 	      </a:t>
              </a:r>
              <a:r>
                <a:rPr lang="en-US" sz="2000" dirty="0" smtClean="0">
                  <a:solidFill>
                    <a:schemeClr val="tx2"/>
                  </a:solidFill>
                  <a:latin typeface="Calibri"/>
                  <a:cs typeface="Calibri"/>
                </a:rPr>
                <a:t>                             attacks</a:t>
              </a:r>
              <a:endParaRPr lang="en-US" sz="2000" dirty="0">
                <a:solidFill>
                  <a:schemeClr val="tx2"/>
                </a:solidFill>
                <a:latin typeface="Calibri"/>
                <a:cs typeface="Calibri"/>
              </a:endParaRPr>
            </a:p>
          </p:txBody>
        </p:sp>
        <p:sp>
          <p:nvSpPr>
            <p:cNvPr id="25" name="Right Arrow 24"/>
            <p:cNvSpPr/>
            <p:nvPr/>
          </p:nvSpPr>
          <p:spPr>
            <a:xfrm>
              <a:off x="7410308" y="4548379"/>
              <a:ext cx="5207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a:off x="5506840" y="4557179"/>
              <a:ext cx="5207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Screen Shot 2015-10-30 at 18.10.05.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67201" y="4178129"/>
              <a:ext cx="1067508" cy="1155700"/>
            </a:xfrm>
            <a:prstGeom prst="rect">
              <a:avLst/>
            </a:prstGeom>
          </p:spPr>
        </p:pic>
        <p:pic>
          <p:nvPicPr>
            <p:cNvPr id="3" name="Picture 2" descr="Screen Shot 2015-12-07 at 13.56.3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51162" y="4171452"/>
              <a:ext cx="1223326" cy="1163443"/>
            </a:xfrm>
            <a:prstGeom prst="rect">
              <a:avLst/>
            </a:prstGeom>
          </p:spPr>
        </p:pic>
        <p:pic>
          <p:nvPicPr>
            <p:cNvPr id="24" name="Picture 23" descr="Fotosearch_k13417823.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23150" y="4083049"/>
              <a:ext cx="1390792" cy="1364996"/>
            </a:xfrm>
            <a:prstGeom prst="rect">
              <a:avLst/>
            </a:prstGeom>
          </p:spPr>
        </p:pic>
      </p:grpSp>
      <p:pic>
        <p:nvPicPr>
          <p:cNvPr id="22" name="Picture 21" descr="E:\AET GOVERNANCE\Governance\Other\Logo with strapline.png"/>
          <p:cNvPicPr/>
          <p:nvPr/>
        </p:nvPicPr>
        <p:blipFill>
          <a:blip r:embed="rId11">
            <a:extLst>
              <a:ext uri="{28A0092B-C50C-407E-A947-70E740481C1C}">
                <a14:useLocalDpi xmlns:a14="http://schemas.microsoft.com/office/drawing/2010/main" val="0"/>
              </a:ext>
            </a:extLst>
          </a:blip>
          <a:srcRect/>
          <a:stretch>
            <a:fillRect/>
          </a:stretch>
        </p:blipFill>
        <p:spPr bwMode="auto">
          <a:xfrm>
            <a:off x="1143000" y="5981700"/>
            <a:ext cx="1816768" cy="782980"/>
          </a:xfrm>
          <a:prstGeom prst="rect">
            <a:avLst/>
          </a:prstGeom>
          <a:noFill/>
          <a:ln>
            <a:noFill/>
          </a:ln>
        </p:spPr>
      </p:pic>
    </p:spTree>
    <p:custDataLst>
      <p:tags r:id="rId1"/>
    </p:custDataLst>
    <p:extLst>
      <p:ext uri="{BB962C8B-B14F-4D97-AF65-F5344CB8AC3E}">
        <p14:creationId xmlns:p14="http://schemas.microsoft.com/office/powerpoint/2010/main" val="363468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993900" y="2571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4400">
                <a:cs typeface="Arial" panose="020B0604020202020204" pitchFamily="34" charset="0"/>
              </a:rPr>
              <a:t/>
            </a:r>
            <a:br>
              <a:rPr lang="en-GB" altLang="en-US" sz="4400">
                <a:cs typeface="Arial" panose="020B0604020202020204" pitchFamily="34" charset="0"/>
              </a:rPr>
            </a:br>
            <a:r>
              <a:rPr lang="en-US" altLang="en-US" sz="4400" b="1">
                <a:cs typeface="Arial" panose="020B0604020202020204" pitchFamily="34" charset="0"/>
              </a:rPr>
              <a:t/>
            </a:r>
            <a:br>
              <a:rPr lang="en-US" altLang="en-US" sz="4400" b="1">
                <a:cs typeface="Arial" panose="020B0604020202020204" pitchFamily="34" charset="0"/>
              </a:rPr>
            </a:br>
            <a:endParaRPr lang="en-US" altLang="en-US" sz="4400" b="1">
              <a:cs typeface="Arial" panose="020B0604020202020204" pitchFamily="34" charset="0"/>
            </a:endParaRPr>
          </a:p>
        </p:txBody>
      </p:sp>
      <p:sp>
        <p:nvSpPr>
          <p:cNvPr id="33795" name="Text Box 6"/>
          <p:cNvSpPr txBox="1">
            <a:spLocks noChangeArrowheads="1"/>
          </p:cNvSpPr>
          <p:nvPr/>
        </p:nvSpPr>
        <p:spPr bwMode="auto">
          <a:xfrm>
            <a:off x="3665538" y="128588"/>
            <a:ext cx="424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cs typeface="Arial" panose="020B0604020202020204" pitchFamily="34" charset="0"/>
            </a:endParaRPr>
          </a:p>
        </p:txBody>
      </p:sp>
      <p:sp>
        <p:nvSpPr>
          <p:cNvPr id="33796" name="Text Box 7"/>
          <p:cNvSpPr txBox="1">
            <a:spLocks noChangeArrowheads="1"/>
          </p:cNvSpPr>
          <p:nvPr/>
        </p:nvSpPr>
        <p:spPr bwMode="auto">
          <a:xfrm>
            <a:off x="1143000" y="1"/>
            <a:ext cx="9906000" cy="670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65000"/>
              </a:spcBef>
              <a:buFontTx/>
              <a:buNone/>
            </a:pPr>
            <a:r>
              <a:rPr lang="en-US" altLang="en-US" sz="3600" dirty="0">
                <a:solidFill>
                  <a:srgbClr val="C00000"/>
                </a:solidFill>
                <a:latin typeface="+mn-lt"/>
                <a:cs typeface="Arial" panose="020B0604020202020204" pitchFamily="34" charset="0"/>
              </a:rPr>
              <a:t>Units and guidelines</a:t>
            </a:r>
          </a:p>
          <a:p>
            <a:pPr>
              <a:spcBef>
                <a:spcPct val="65000"/>
              </a:spcBef>
              <a:buFontTx/>
              <a:buNone/>
            </a:pPr>
            <a:r>
              <a:rPr lang="en-US" altLang="en-US" sz="2000" dirty="0">
                <a:solidFill>
                  <a:srgbClr val="000000"/>
                </a:solidFill>
                <a:cs typeface="Arial" panose="020B0604020202020204" pitchFamily="34" charset="0"/>
              </a:rPr>
              <a:t>Have a demonstration kit of a jug of squash, glasses of different sizes, empty cans and bottles of different alcoholic strengths and types of alcohol. </a:t>
            </a:r>
            <a:r>
              <a:rPr lang="en-US" altLang="en-US" sz="2000" dirty="0" err="1">
                <a:solidFill>
                  <a:srgbClr val="000000"/>
                </a:solidFill>
                <a:cs typeface="Arial" panose="020B0604020202020204" pitchFamily="34" charset="0"/>
              </a:rPr>
              <a:t>Emphasise</a:t>
            </a:r>
            <a:r>
              <a:rPr lang="en-US" altLang="en-US" sz="2000" dirty="0">
                <a:solidFill>
                  <a:srgbClr val="000000"/>
                </a:solidFill>
                <a:cs typeface="Arial" panose="020B0604020202020204" pitchFamily="34" charset="0"/>
              </a:rPr>
              <a:t> Chief Medical Officer guidance and why it exists:</a:t>
            </a:r>
          </a:p>
          <a:p>
            <a:pPr>
              <a:spcBef>
                <a:spcPct val="65000"/>
              </a:spcBef>
              <a:buFontTx/>
              <a:buNone/>
            </a:pPr>
            <a:r>
              <a:rPr lang="en-US" altLang="en-US" sz="2000" dirty="0">
                <a:solidFill>
                  <a:srgbClr val="000000"/>
                </a:solidFill>
                <a:cs typeface="Arial" panose="020B0604020202020204" pitchFamily="34" charset="0"/>
              </a:rPr>
              <a:t>An alcohol free childhood to at least before the age of 15 is best</a:t>
            </a:r>
          </a:p>
          <a:p>
            <a:pPr>
              <a:spcBef>
                <a:spcPct val="65000"/>
              </a:spcBef>
              <a:buFontTx/>
              <a:buNone/>
            </a:pPr>
            <a:r>
              <a:rPr lang="en-US" altLang="en-US" sz="2000" dirty="0">
                <a:solidFill>
                  <a:srgbClr val="000000"/>
                </a:solidFill>
                <a:cs typeface="Arial" panose="020B0604020202020204" pitchFamily="34" charset="0"/>
              </a:rPr>
              <a:t>Responsible and low risk guidelines for adults</a:t>
            </a:r>
          </a:p>
          <a:p>
            <a:pPr>
              <a:spcBef>
                <a:spcPct val="65000"/>
              </a:spcBef>
              <a:buFontTx/>
              <a:buNone/>
            </a:pPr>
            <a:r>
              <a:rPr lang="en-US" altLang="en-US" sz="2000" dirty="0">
                <a:solidFill>
                  <a:srgbClr val="000000"/>
                </a:solidFill>
                <a:cs typeface="Arial" panose="020B0604020202020204" pitchFamily="34" charset="0"/>
              </a:rPr>
              <a:t>What is a unit and what are the daily guidelines?</a:t>
            </a:r>
          </a:p>
          <a:p>
            <a:pPr>
              <a:spcBef>
                <a:spcPct val="65000"/>
              </a:spcBef>
              <a:buFontTx/>
              <a:buNone/>
            </a:pPr>
            <a:r>
              <a:rPr lang="en-US" altLang="en-US" sz="2000" dirty="0">
                <a:solidFill>
                  <a:srgbClr val="000000"/>
                </a:solidFill>
                <a:cs typeface="Arial" panose="020B0604020202020204" pitchFamily="34" charset="0"/>
              </a:rPr>
              <a:t>Drinks are not the same:  </a:t>
            </a:r>
            <a:r>
              <a:rPr lang="en-US" altLang="en-US" sz="2000" dirty="0" err="1">
                <a:solidFill>
                  <a:srgbClr val="000000"/>
                </a:solidFill>
                <a:cs typeface="Arial" panose="020B0604020202020204" pitchFamily="34" charset="0"/>
              </a:rPr>
              <a:t>Abv</a:t>
            </a:r>
            <a:r>
              <a:rPr lang="en-US" altLang="en-US" sz="2000" dirty="0">
                <a:solidFill>
                  <a:srgbClr val="000000"/>
                </a:solidFill>
                <a:cs typeface="Arial" panose="020B0604020202020204" pitchFamily="34" charset="0"/>
              </a:rPr>
              <a:t>, size of pour, </a:t>
            </a:r>
          </a:p>
          <a:p>
            <a:pPr>
              <a:spcBef>
                <a:spcPct val="65000"/>
              </a:spcBef>
              <a:buFontTx/>
              <a:buNone/>
            </a:pPr>
            <a:r>
              <a:rPr lang="en-US" altLang="en-US" sz="2000" dirty="0">
                <a:solidFill>
                  <a:srgbClr val="000000"/>
                </a:solidFill>
                <a:cs typeface="Arial" panose="020B0604020202020204" pitchFamily="34" charset="0"/>
              </a:rPr>
              <a:t>Back labels</a:t>
            </a:r>
          </a:p>
          <a:p>
            <a:pPr>
              <a:spcBef>
                <a:spcPct val="65000"/>
              </a:spcBef>
              <a:buFontTx/>
              <a:buNone/>
            </a:pPr>
            <a:r>
              <a:rPr lang="en-US" altLang="en-US" sz="2000" dirty="0">
                <a:solidFill>
                  <a:srgbClr val="000000"/>
                </a:solidFill>
                <a:cs typeface="Arial" panose="020B0604020202020204" pitchFamily="34" charset="0"/>
              </a:rPr>
              <a:t>Why is there a limit of 14 units a week for men and women?</a:t>
            </a:r>
          </a:p>
          <a:p>
            <a:pPr>
              <a:spcBef>
                <a:spcPct val="65000"/>
              </a:spcBef>
              <a:buFontTx/>
              <a:buNone/>
            </a:pPr>
            <a:r>
              <a:rPr lang="en-US" altLang="en-US" sz="2000" dirty="0">
                <a:solidFill>
                  <a:srgbClr val="000000"/>
                </a:solidFill>
                <a:cs typeface="Arial" panose="020B0604020202020204" pitchFamily="34" charset="0"/>
              </a:rPr>
              <a:t>Blood alcohol concentration: BAC</a:t>
            </a:r>
          </a:p>
          <a:p>
            <a:pPr>
              <a:spcBef>
                <a:spcPct val="65000"/>
              </a:spcBef>
              <a:buFontTx/>
              <a:buNone/>
            </a:pPr>
            <a:r>
              <a:rPr lang="en-US" altLang="en-US" sz="2000" dirty="0">
                <a:solidFill>
                  <a:srgbClr val="000000"/>
                </a:solidFill>
                <a:cs typeface="Arial" panose="020B0604020202020204" pitchFamily="34" charset="0"/>
              </a:rPr>
              <a:t>When not to drink</a:t>
            </a:r>
          </a:p>
          <a:p>
            <a:pPr>
              <a:spcBef>
                <a:spcPct val="65000"/>
              </a:spcBef>
              <a:buFontTx/>
              <a:buNone/>
            </a:pPr>
            <a:endParaRPr lang="en-US" altLang="en-US" sz="2000" dirty="0">
              <a:solidFill>
                <a:schemeClr val="accent2"/>
              </a:solidFill>
              <a:cs typeface="Arial" panose="020B0604020202020204" pitchFamily="34" charset="0"/>
            </a:endParaRPr>
          </a:p>
          <a:p>
            <a:pPr>
              <a:spcBef>
                <a:spcPct val="0"/>
              </a:spcBef>
              <a:buFontTx/>
              <a:buNone/>
            </a:pPr>
            <a:endParaRPr lang="en-GB" altLang="en-US" sz="2400" dirty="0">
              <a:cs typeface="Arial" panose="020B0604020202020204" pitchFamily="34" charset="0"/>
            </a:endParaRPr>
          </a:p>
        </p:txBody>
      </p:sp>
      <p:pic>
        <p:nvPicPr>
          <p:cNvPr id="5" name="Picture 4" descr="TAAlog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2815" y="5612511"/>
            <a:ext cx="1417684" cy="12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E:\AET GOVERNANCE\Governance\Other\Logo with strapline.png"/>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981700"/>
            <a:ext cx="1816768" cy="782980"/>
          </a:xfrm>
          <a:prstGeom prst="rect">
            <a:avLst/>
          </a:prstGeom>
          <a:noFill/>
          <a:ln>
            <a:noFill/>
          </a:ln>
        </p:spPr>
      </p:pic>
    </p:spTree>
    <p:custDataLst>
      <p:tags r:id="rId1"/>
    </p:custDataLst>
    <p:extLst>
      <p:ext uri="{BB962C8B-B14F-4D97-AF65-F5344CB8AC3E}">
        <p14:creationId xmlns:p14="http://schemas.microsoft.com/office/powerpoint/2010/main" val="2250725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143000" y="0"/>
            <a:ext cx="9906000" cy="641814"/>
          </a:xfrm>
        </p:spPr>
        <p:txBody>
          <a:bodyPr>
            <a:normAutofit fontScale="90000"/>
          </a:bodyPr>
          <a:lstStyle/>
          <a:p>
            <a:pPr algn="ctr"/>
            <a:r>
              <a:rPr lang="en-GB" altLang="en-US" sz="3600" dirty="0">
                <a:solidFill>
                  <a:srgbClr val="C00000"/>
                </a:solidFill>
              </a:rPr>
              <a:t/>
            </a:r>
            <a:br>
              <a:rPr lang="en-GB" altLang="en-US" sz="3600" dirty="0">
                <a:solidFill>
                  <a:srgbClr val="C00000"/>
                </a:solidFill>
              </a:rPr>
            </a:br>
            <a:r>
              <a:rPr lang="en-GB" altLang="en-US" sz="3600" dirty="0">
                <a:solidFill>
                  <a:srgbClr val="C00000"/>
                </a:solidFill>
              </a:rPr>
              <a:t>Why is alcohol education so important? </a:t>
            </a:r>
            <a:r>
              <a:rPr lang="en-GB" altLang="en-US" sz="2600" b="1" dirty="0"/>
              <a:t/>
            </a:r>
            <a:br>
              <a:rPr lang="en-GB" altLang="en-US" sz="2600" b="1" dirty="0"/>
            </a:br>
            <a:endParaRPr lang="en-GB" altLang="en-US" sz="2600" b="1" dirty="0"/>
          </a:p>
        </p:txBody>
      </p:sp>
      <p:sp>
        <p:nvSpPr>
          <p:cNvPr id="3" name="Content Placeholder 2"/>
          <p:cNvSpPr>
            <a:spLocks noGrp="1"/>
          </p:cNvSpPr>
          <p:nvPr>
            <p:ph idx="1"/>
          </p:nvPr>
        </p:nvSpPr>
        <p:spPr>
          <a:xfrm>
            <a:off x="1143000" y="641814"/>
            <a:ext cx="9755876" cy="5373615"/>
          </a:xfrm>
        </p:spPr>
        <p:txBody>
          <a:bodyPr>
            <a:normAutofit fontScale="92500" lnSpcReduction="20000"/>
          </a:bodyPr>
          <a:lstStyle/>
          <a:p>
            <a:pPr marL="0" indent="0">
              <a:buNone/>
              <a:defRPr/>
            </a:pPr>
            <a:r>
              <a:rPr lang="en-GB" sz="1800" b="1" dirty="0"/>
              <a:t>Underage drinking has halved in the last decade 38% of 11–15 year olds have tried alcohol (the lowest since surveys began)    8% had drunk alcohol in the past week. Average age first while drink 13 ½.   However </a:t>
            </a:r>
            <a:r>
              <a:rPr lang="en-GB" altLang="en-US" sz="1800" b="1" dirty="0"/>
              <a:t>teenagers who drink regularly before the age of 15 are :</a:t>
            </a:r>
            <a:endParaRPr lang="en-GB" sz="1800" b="1" dirty="0"/>
          </a:p>
          <a:p>
            <a:pPr marL="0" indent="0">
              <a:buNone/>
              <a:defRPr/>
            </a:pPr>
            <a:endParaRPr lang="en-GB" sz="1400" dirty="0"/>
          </a:p>
          <a:p>
            <a:pPr>
              <a:buFont typeface="Times" panose="02020603050405020304" pitchFamily="18" charset="0"/>
              <a:buChar char="•"/>
              <a:defRPr/>
            </a:pPr>
            <a:r>
              <a:rPr lang="en-GB" altLang="en-US" sz="1800" dirty="0">
                <a:latin typeface="+mj-lt"/>
              </a:rPr>
              <a:t>11 times more likely to suffer unintentional injuries after drinking.</a:t>
            </a:r>
          </a:p>
          <a:p>
            <a:pPr>
              <a:buFont typeface="Times" panose="02020603050405020304" pitchFamily="18" charset="0"/>
              <a:buChar char="•"/>
              <a:defRPr/>
            </a:pPr>
            <a:r>
              <a:rPr lang="en-GB" altLang="en-US" sz="1800" dirty="0" err="1">
                <a:solidFill>
                  <a:srgbClr val="FF0000"/>
                </a:solidFill>
                <a:latin typeface="+mj-lt"/>
              </a:rPr>
              <a:t>Acheive</a:t>
            </a:r>
            <a:r>
              <a:rPr lang="en-GB" altLang="en-US" sz="1800" dirty="0">
                <a:solidFill>
                  <a:srgbClr val="FF0000"/>
                </a:solidFill>
                <a:latin typeface="+mj-lt"/>
              </a:rPr>
              <a:t> lower GSCE grades affecting their life chances (fall of 20 points) – difference  between A* and C</a:t>
            </a:r>
          </a:p>
          <a:p>
            <a:pPr>
              <a:buFont typeface="Times" panose="02020603050405020304" pitchFamily="18" charset="0"/>
              <a:buChar char="•"/>
              <a:defRPr/>
            </a:pPr>
            <a:r>
              <a:rPr lang="en-GB" altLang="en-US" sz="1800" dirty="0">
                <a:latin typeface="+mj-lt"/>
              </a:rPr>
              <a:t>Significantly more likely to experiment with other </a:t>
            </a:r>
            <a:r>
              <a:rPr lang="en-GB" altLang="en-US" sz="1800" dirty="0" err="1">
                <a:latin typeface="+mj-lt"/>
              </a:rPr>
              <a:t>substances:NPS</a:t>
            </a:r>
            <a:r>
              <a:rPr lang="en-GB" altLang="en-US" sz="1800" dirty="0">
                <a:latin typeface="+mj-lt"/>
              </a:rPr>
              <a:t>, cannabis or to smoke</a:t>
            </a:r>
            <a:endParaRPr lang="en-US" altLang="en-US" sz="1800" dirty="0">
              <a:latin typeface="+mj-lt"/>
            </a:endParaRPr>
          </a:p>
          <a:p>
            <a:pPr marL="0" indent="0">
              <a:spcBef>
                <a:spcPct val="80000"/>
              </a:spcBef>
              <a:buNone/>
              <a:defRPr/>
            </a:pPr>
            <a:r>
              <a:rPr lang="en-GB" altLang="en-US" sz="1800" b="1" dirty="0">
                <a:latin typeface="+mj-lt"/>
              </a:rPr>
              <a:t>Teenagers who get drunk are far more likely to: </a:t>
            </a:r>
          </a:p>
          <a:p>
            <a:pPr>
              <a:spcAft>
                <a:spcPts val="406"/>
              </a:spcAft>
              <a:defRPr/>
            </a:pPr>
            <a:r>
              <a:rPr lang="en-GB" altLang="en-US" sz="1800" dirty="0">
                <a:latin typeface="+mj-lt"/>
              </a:rPr>
              <a:t>Injure themselves or someone else – even accidentally</a:t>
            </a:r>
          </a:p>
          <a:p>
            <a:pPr>
              <a:spcAft>
                <a:spcPts val="406"/>
              </a:spcAft>
              <a:defRPr/>
            </a:pPr>
            <a:r>
              <a:rPr lang="en-GB" altLang="en-US" sz="1800" dirty="0">
                <a:latin typeface="+mj-lt"/>
              </a:rPr>
              <a:t>Engage in unsafe sex, (risking STIs and unplanned pregnancies)</a:t>
            </a:r>
          </a:p>
          <a:p>
            <a:pPr>
              <a:buFont typeface="Arial" panose="020B0604020202020204" pitchFamily="34" charset="0"/>
              <a:buChar char="•"/>
              <a:defRPr/>
            </a:pPr>
            <a:r>
              <a:rPr lang="en-GB" altLang="en-US" sz="1800" dirty="0">
                <a:latin typeface="+mj-lt"/>
              </a:rPr>
              <a:t>Be robbed – especially of cash and mobile devices</a:t>
            </a:r>
          </a:p>
          <a:p>
            <a:pPr>
              <a:buFont typeface="Arial" panose="020B0604020202020204" pitchFamily="34" charset="0"/>
              <a:buChar char="•"/>
              <a:defRPr/>
            </a:pPr>
            <a:r>
              <a:rPr lang="en-GB" altLang="en-US" sz="1800" dirty="0">
                <a:latin typeface="+mj-lt"/>
              </a:rPr>
              <a:t>End up going home with a stranger or on their own</a:t>
            </a:r>
          </a:p>
          <a:p>
            <a:pPr>
              <a:buFont typeface="Arial" panose="020B0604020202020204" pitchFamily="34" charset="0"/>
              <a:buChar char="•"/>
              <a:defRPr/>
            </a:pPr>
            <a:r>
              <a:rPr lang="en-GB" altLang="en-US" sz="1800" dirty="0">
                <a:latin typeface="+mj-lt"/>
              </a:rPr>
              <a:t>Get into a fight, an argument or relationship problems</a:t>
            </a:r>
          </a:p>
          <a:p>
            <a:pPr>
              <a:buFont typeface="Arial" panose="020B0604020202020204" pitchFamily="34" charset="0"/>
              <a:buChar char="•"/>
              <a:defRPr/>
            </a:pPr>
            <a:r>
              <a:rPr lang="en-GB" altLang="en-US" sz="1800" dirty="0">
                <a:latin typeface="+mj-lt"/>
              </a:rPr>
              <a:t>Get into trouble with the police and end up with a criminal record</a:t>
            </a:r>
          </a:p>
          <a:p>
            <a:pPr>
              <a:buFont typeface="Arial" panose="020B0604020202020204" pitchFamily="34" charset="0"/>
              <a:buChar char="•"/>
              <a:defRPr/>
            </a:pPr>
            <a:endParaRPr lang="en-GB" altLang="en-US" sz="1800" dirty="0">
              <a:latin typeface="+mj-lt"/>
            </a:endParaRPr>
          </a:p>
          <a:p>
            <a:pPr marL="0" indent="0">
              <a:buNone/>
              <a:defRPr/>
            </a:pPr>
            <a:r>
              <a:rPr lang="en-US" altLang="en-US" sz="2200" b="1" dirty="0">
                <a:latin typeface="+mj-lt"/>
              </a:rPr>
              <a:t>Key aims: Delay the onset of drinking and reduce the prevalence of &amp; risks from drunkenness &amp; bingeing </a:t>
            </a:r>
          </a:p>
          <a:p>
            <a:pPr marL="0" indent="0">
              <a:buNone/>
              <a:defRPr/>
            </a:pPr>
            <a:endParaRPr lang="en-GB" altLang="en-US" sz="1300" dirty="0">
              <a:solidFill>
                <a:srgbClr val="000090"/>
              </a:solidFill>
            </a:endParaRPr>
          </a:p>
          <a:p>
            <a:pPr>
              <a:defRPr/>
            </a:pPr>
            <a:endParaRPr lang="en-GB" dirty="0"/>
          </a:p>
        </p:txBody>
      </p:sp>
      <p:pic>
        <p:nvPicPr>
          <p:cNvPr id="9" name="Picture 8" descr="E:\AET GOVERNANCE\Governance\Other\Logo with strapline.png"/>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623427"/>
            <a:ext cx="1816768" cy="1094874"/>
          </a:xfrm>
          <a:prstGeom prst="rect">
            <a:avLst/>
          </a:prstGeom>
          <a:noFill/>
          <a:ln>
            <a:noFill/>
          </a:ln>
        </p:spPr>
      </p:pic>
      <p:pic>
        <p:nvPicPr>
          <p:cNvPr id="10" name="Picture 9" descr="TAAlog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0482" y="5635223"/>
            <a:ext cx="1260718" cy="108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95282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0"/>
            <a:ext cx="9906000" cy="927100"/>
          </a:xfrm>
        </p:spPr>
        <p:txBody>
          <a:bodyPr>
            <a:noAutofit/>
          </a:bodyPr>
          <a:lstStyle/>
          <a:p>
            <a:r>
              <a:rPr lang="en-GB" altLang="en-US" sz="3600" dirty="0">
                <a:solidFill>
                  <a:srgbClr val="C00000"/>
                </a:solidFill>
              </a:rPr>
              <a:t>Any idea why we have units and guidelines?</a:t>
            </a:r>
          </a:p>
        </p:txBody>
      </p:sp>
      <p:sp>
        <p:nvSpPr>
          <p:cNvPr id="17411" name="Content Placeholder 2"/>
          <p:cNvSpPr>
            <a:spLocks noGrp="1"/>
          </p:cNvSpPr>
          <p:nvPr>
            <p:ph idx="1"/>
          </p:nvPr>
        </p:nvSpPr>
        <p:spPr>
          <a:xfrm>
            <a:off x="1143000" y="812801"/>
            <a:ext cx="9906000" cy="5943601"/>
          </a:xfrm>
        </p:spPr>
        <p:txBody>
          <a:bodyPr/>
          <a:lstStyle/>
          <a:p>
            <a:pPr>
              <a:defRPr/>
            </a:pPr>
            <a:r>
              <a:rPr lang="en-GB" altLang="en-US" dirty="0">
                <a:ea typeface="MS PGothic" panose="020B0600070205080204" pitchFamily="34" charset="-128"/>
              </a:rPr>
              <a:t>To help us work out how much is too much and to balance the benefits and risks of drinking as adults.</a:t>
            </a:r>
          </a:p>
          <a:p>
            <a:pPr>
              <a:defRPr/>
            </a:pPr>
            <a:r>
              <a:rPr lang="en-GB" altLang="en-US" dirty="0">
                <a:ea typeface="MS PGothic" panose="020B0600070205080204" pitchFamily="34" charset="-128"/>
              </a:rPr>
              <a:t>To help us work out how much alcohol is in different types of drinks</a:t>
            </a:r>
          </a:p>
          <a:p>
            <a:pPr>
              <a:defRPr/>
            </a:pPr>
            <a:r>
              <a:rPr lang="en-GB" altLang="en-US" dirty="0">
                <a:ea typeface="MS PGothic" panose="020B0600070205080204" pitchFamily="34" charset="-128"/>
              </a:rPr>
              <a:t>To understand when not to drink</a:t>
            </a:r>
          </a:p>
          <a:p>
            <a:pPr>
              <a:defRPr/>
            </a:pPr>
            <a:r>
              <a:rPr lang="en-GB" altLang="en-US" dirty="0">
                <a:ea typeface="MS PGothic" panose="020B0600070205080204" pitchFamily="34" charset="-128"/>
              </a:rPr>
              <a:t>To help us understand how alcohol is broken down by the body and at what rate</a:t>
            </a:r>
          </a:p>
          <a:p>
            <a:pPr>
              <a:defRPr/>
            </a:pPr>
            <a:r>
              <a:rPr lang="en-GB" altLang="en-US" dirty="0">
                <a:ea typeface="MS PGothic" panose="020B0600070205080204" pitchFamily="34" charset="-128"/>
              </a:rPr>
              <a:t>Why no safe level for under 18’s?</a:t>
            </a:r>
          </a:p>
          <a:p>
            <a:pPr marL="0" indent="0">
              <a:buNone/>
              <a:defRPr/>
            </a:pPr>
            <a:endParaRPr lang="en-GB" altLang="en-US" dirty="0">
              <a:ea typeface="MS PGothic" panose="020B0600070205080204" pitchFamily="34" charset="-128"/>
            </a:endParaRPr>
          </a:p>
          <a:p>
            <a:pPr>
              <a:defRPr/>
            </a:pPr>
            <a:endParaRPr lang="en-GB" altLang="en-US" dirty="0">
              <a:ea typeface="MS PGothic" panose="020B0600070205080204" pitchFamily="34" charset="-128"/>
            </a:endParaRPr>
          </a:p>
        </p:txBody>
      </p:sp>
      <p:pic>
        <p:nvPicPr>
          <p:cNvPr id="4" name="Picture 3" descr="E:\AET GOVERNANCE\Governance\Other\Logo with strapline.png"/>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981700"/>
            <a:ext cx="1816768" cy="782980"/>
          </a:xfrm>
          <a:prstGeom prst="rect">
            <a:avLst/>
          </a:prstGeom>
          <a:noFill/>
          <a:ln>
            <a:noFill/>
          </a:ln>
        </p:spPr>
      </p:pic>
      <p:pic>
        <p:nvPicPr>
          <p:cNvPr id="5" name="Picture 4" descr="TAAlog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2815" y="5612511"/>
            <a:ext cx="1417684" cy="12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21486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ight Triangle 33"/>
          <p:cNvSpPr/>
          <p:nvPr/>
        </p:nvSpPr>
        <p:spPr>
          <a:xfrm>
            <a:off x="8950325" y="5362575"/>
            <a:ext cx="539750" cy="165100"/>
          </a:xfrm>
          <a:prstGeom prst="rtTriangl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15"/>
          </a:p>
        </p:txBody>
      </p:sp>
      <p:sp>
        <p:nvSpPr>
          <p:cNvPr id="35" name="Oval 34"/>
          <p:cNvSpPr/>
          <p:nvPr/>
        </p:nvSpPr>
        <p:spPr>
          <a:xfrm>
            <a:off x="6088063" y="3968750"/>
            <a:ext cx="3378200" cy="179705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15"/>
          </a:p>
        </p:txBody>
      </p:sp>
      <p:sp>
        <p:nvSpPr>
          <p:cNvPr id="2" name="Title 1"/>
          <p:cNvSpPr>
            <a:spLocks noGrp="1"/>
          </p:cNvSpPr>
          <p:nvPr>
            <p:ph type="title"/>
          </p:nvPr>
        </p:nvSpPr>
        <p:spPr>
          <a:xfrm>
            <a:off x="1524000" y="667545"/>
            <a:ext cx="9144000" cy="454025"/>
          </a:xfrm>
        </p:spPr>
        <p:txBody>
          <a:bodyPr>
            <a:noAutofit/>
          </a:bodyPr>
          <a:lstStyle/>
          <a:p>
            <a:pPr algn="ctr">
              <a:defRPr/>
            </a:pPr>
            <a:r>
              <a:rPr lang="en-GB" sz="2400" b="1" dirty="0">
                <a:ea typeface="MS PGothic" panose="020B0600070205080204" pitchFamily="34" charset="-128"/>
                <a:cs typeface="Arial" panose="020B0604020202020204" pitchFamily="34" charset="0"/>
              </a:rPr>
              <a:t>What is a drink?</a:t>
            </a:r>
          </a:p>
        </p:txBody>
      </p:sp>
      <p:sp>
        <p:nvSpPr>
          <p:cNvPr id="3" name="Content Placeholder 2"/>
          <p:cNvSpPr>
            <a:spLocks noGrp="1"/>
          </p:cNvSpPr>
          <p:nvPr>
            <p:ph idx="1"/>
          </p:nvPr>
        </p:nvSpPr>
        <p:spPr>
          <a:xfrm>
            <a:off x="2209800" y="1395415"/>
            <a:ext cx="7772400" cy="3017837"/>
          </a:xfrm>
        </p:spPr>
        <p:txBody>
          <a:bodyPr/>
          <a:lstStyle/>
          <a:p>
            <a:pPr marL="0" indent="0">
              <a:buNone/>
              <a:defRPr/>
            </a:pPr>
            <a:r>
              <a:rPr lang="en-GB" dirty="0">
                <a:solidFill>
                  <a:srgbClr val="FF0000"/>
                </a:solidFill>
                <a:ea typeface="MS PGothic" panose="020B0600070205080204" pitchFamily="34" charset="-128"/>
              </a:rPr>
              <a:t>			</a:t>
            </a:r>
          </a:p>
          <a:p>
            <a:pPr>
              <a:defRPr/>
            </a:pPr>
            <a:endParaRPr lang="en-GB" dirty="0">
              <a:solidFill>
                <a:srgbClr val="FF0000"/>
              </a:solidFill>
              <a:ea typeface="MS PGothic" panose="020B0600070205080204" pitchFamily="34" charset="-128"/>
            </a:endParaRPr>
          </a:p>
          <a:p>
            <a:pPr>
              <a:defRPr/>
            </a:pPr>
            <a:endParaRPr lang="en-GB" dirty="0">
              <a:solidFill>
                <a:srgbClr val="FF0000"/>
              </a:solidFill>
              <a:ea typeface="MS PGothic" panose="020B0600070205080204" pitchFamily="34" charset="-128"/>
            </a:endParaRPr>
          </a:p>
        </p:txBody>
      </p:sp>
      <p:pic>
        <p:nvPicPr>
          <p:cNvPr id="15366" name="Picture 3" descr="Screen Shot 2015-10-30 at 18.57.43.png"/>
          <p:cNvPicPr>
            <a:picLocks noChangeAspect="1"/>
          </p:cNvPicPr>
          <p:nvPr/>
        </p:nvPicPr>
        <p:blipFill>
          <a:blip r:embed="rId4">
            <a:extLst>
              <a:ext uri="{28A0092B-C50C-407E-A947-70E740481C1C}">
                <a14:useLocalDpi xmlns:a14="http://schemas.microsoft.com/office/drawing/2010/main" val="0"/>
              </a:ext>
            </a:extLst>
          </a:blip>
          <a:srcRect l="1706" t="5827" r="854" b="2147"/>
          <a:stretch>
            <a:fillRect/>
          </a:stretch>
        </p:blipFill>
        <p:spPr bwMode="auto">
          <a:xfrm>
            <a:off x="8964613" y="1887540"/>
            <a:ext cx="14160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4" descr="Waterbottl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72638" y="4003675"/>
            <a:ext cx="330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5"/>
          <p:cNvSpPr>
            <a:spLocks noChangeArrowheads="1"/>
          </p:cNvSpPr>
          <p:nvPr/>
        </p:nvSpPr>
        <p:spPr bwMode="auto">
          <a:xfrm>
            <a:off x="6389688" y="4227513"/>
            <a:ext cx="26543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1400">
                <a:solidFill>
                  <a:srgbClr val="000000"/>
                </a:solidFill>
              </a:rPr>
              <a:t>DRINKING PLENTY OF WATER OR SOFT DRINKS KEEPS PEOPLE HYDRATED AND IN CONTROL. </a:t>
            </a:r>
          </a:p>
          <a:p>
            <a:pPr algn="ctr">
              <a:spcBef>
                <a:spcPct val="0"/>
              </a:spcBef>
              <a:buFontTx/>
              <a:buNone/>
            </a:pPr>
            <a:r>
              <a:rPr lang="en-GB" altLang="en-US" sz="1400">
                <a:solidFill>
                  <a:srgbClr val="000000"/>
                </a:solidFill>
              </a:rPr>
              <a:t>IT SAVES MONEY TOO! </a:t>
            </a:r>
          </a:p>
        </p:txBody>
      </p:sp>
      <p:pic>
        <p:nvPicPr>
          <p:cNvPr id="1536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8302" y="3767140"/>
            <a:ext cx="3524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8" descr="Waterbottl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327" y="1214438"/>
            <a:ext cx="32226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9688" y="1538288"/>
            <a:ext cx="38576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929065" y="1708150"/>
            <a:ext cx="1887537" cy="431800"/>
          </a:xfrm>
          <a:prstGeom prst="rect">
            <a:avLst/>
          </a:prstGeom>
          <a:noFill/>
        </p:spPr>
        <p:txBody>
          <a:bodyPr>
            <a:spAutoFit/>
          </a:bodyPr>
          <a:lstStyle/>
          <a:p>
            <a:pPr>
              <a:defRPr/>
            </a:pPr>
            <a:r>
              <a:rPr lang="en-US" sz="2215" dirty="0">
                <a:ea typeface="MS PGothic" panose="020B0600070205080204" pitchFamily="34" charset="-128"/>
              </a:rPr>
              <a:t>= 0 units</a:t>
            </a:r>
          </a:p>
        </p:txBody>
      </p:sp>
      <p:pic>
        <p:nvPicPr>
          <p:cNvPr id="15373" name="Picture 11" descr="Screen Shot 2015-10-30 at 18.36.25.png"/>
          <p:cNvPicPr>
            <a:picLocks noChangeAspect="1"/>
          </p:cNvPicPr>
          <p:nvPr/>
        </p:nvPicPr>
        <p:blipFill>
          <a:blip r:embed="rId8">
            <a:extLst>
              <a:ext uri="{28A0092B-C50C-407E-A947-70E740481C1C}">
                <a14:useLocalDpi xmlns:a14="http://schemas.microsoft.com/office/drawing/2010/main" val="0"/>
              </a:ext>
            </a:extLst>
          </a:blip>
          <a:srcRect l="15172" t="11197" r="14021" b="5406"/>
          <a:stretch>
            <a:fillRect/>
          </a:stretch>
        </p:blipFill>
        <p:spPr bwMode="auto">
          <a:xfrm>
            <a:off x="9688513" y="2635250"/>
            <a:ext cx="5635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2"/>
          <p:cNvPicPr>
            <a:picLocks noChangeAspect="1" noChangeArrowheads="1"/>
          </p:cNvPicPr>
          <p:nvPr/>
        </p:nvPicPr>
        <p:blipFill>
          <a:blip r:embed="rId9">
            <a:extLst>
              <a:ext uri="{28A0092B-C50C-407E-A947-70E740481C1C}">
                <a14:useLocalDpi xmlns:a14="http://schemas.microsoft.com/office/drawing/2010/main" val="0"/>
              </a:ext>
            </a:extLst>
          </a:blip>
          <a:srcRect l="20409" t="6288" r="19728"/>
          <a:stretch>
            <a:fillRect/>
          </a:stretch>
        </p:blipFill>
        <p:spPr bwMode="auto">
          <a:xfrm>
            <a:off x="3182938" y="2540002"/>
            <a:ext cx="407988"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946525" y="2733675"/>
            <a:ext cx="2082800" cy="433388"/>
          </a:xfrm>
          <a:prstGeom prst="rect">
            <a:avLst/>
          </a:prstGeom>
          <a:noFill/>
        </p:spPr>
        <p:txBody>
          <a:bodyPr>
            <a:spAutoFit/>
          </a:bodyPr>
          <a:lstStyle/>
          <a:p>
            <a:pPr>
              <a:defRPr/>
            </a:pPr>
            <a:r>
              <a:rPr lang="en-US" sz="2215" dirty="0">
                <a:ea typeface="MS PGothic" panose="020B0600070205080204" pitchFamily="34" charset="-128"/>
              </a:rPr>
              <a:t>= 1 units</a:t>
            </a:r>
          </a:p>
        </p:txBody>
      </p:sp>
      <p:sp>
        <p:nvSpPr>
          <p:cNvPr id="16" name="TextBox 15"/>
          <p:cNvSpPr txBox="1"/>
          <p:nvPr/>
        </p:nvSpPr>
        <p:spPr>
          <a:xfrm>
            <a:off x="3911602" y="3910015"/>
            <a:ext cx="2144713" cy="433387"/>
          </a:xfrm>
          <a:prstGeom prst="rect">
            <a:avLst/>
          </a:prstGeom>
          <a:noFill/>
        </p:spPr>
        <p:txBody>
          <a:bodyPr>
            <a:spAutoFit/>
          </a:bodyPr>
          <a:lstStyle/>
          <a:p>
            <a:pPr>
              <a:defRPr/>
            </a:pPr>
            <a:r>
              <a:rPr lang="en-US" sz="2215" dirty="0">
                <a:ea typeface="MS PGothic" panose="020B0600070205080204" pitchFamily="34" charset="-128"/>
              </a:rPr>
              <a:t>= 2 units</a:t>
            </a:r>
          </a:p>
        </p:txBody>
      </p:sp>
      <p:pic>
        <p:nvPicPr>
          <p:cNvPr id="15377" name="Picture 18"/>
          <p:cNvPicPr>
            <a:picLocks noChangeAspect="1" noChangeArrowheads="1"/>
          </p:cNvPicPr>
          <p:nvPr/>
        </p:nvPicPr>
        <p:blipFill>
          <a:blip r:embed="rId10">
            <a:extLst>
              <a:ext uri="{28A0092B-C50C-407E-A947-70E740481C1C}">
                <a14:useLocalDpi xmlns:a14="http://schemas.microsoft.com/office/drawing/2010/main" val="0"/>
              </a:ext>
            </a:extLst>
          </a:blip>
          <a:srcRect l="20409" t="6288" r="19728"/>
          <a:stretch>
            <a:fillRect/>
          </a:stretch>
        </p:blipFill>
        <p:spPr bwMode="auto">
          <a:xfrm>
            <a:off x="2514602" y="3557590"/>
            <a:ext cx="53181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5800" y="3503613"/>
            <a:ext cx="3619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20" descr="Screen Shot 2015-11-02 at 08.54.26.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14615" y="2238375"/>
            <a:ext cx="344487"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1115" y="4618038"/>
            <a:ext cx="46513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22" descr="Screen Shot 2015-10-30 at 19.01.16.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182938" y="4483100"/>
            <a:ext cx="444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3933825" y="4929190"/>
            <a:ext cx="2146300" cy="433387"/>
          </a:xfrm>
          <a:prstGeom prst="rect">
            <a:avLst/>
          </a:prstGeom>
          <a:noFill/>
        </p:spPr>
        <p:txBody>
          <a:bodyPr>
            <a:spAutoFit/>
          </a:bodyPr>
          <a:lstStyle/>
          <a:p>
            <a:pPr>
              <a:defRPr/>
            </a:pPr>
            <a:r>
              <a:rPr lang="en-US" sz="2215" dirty="0">
                <a:ea typeface="MS PGothic" panose="020B0600070205080204" pitchFamily="34" charset="-128"/>
              </a:rPr>
              <a:t>= 3 units</a:t>
            </a:r>
          </a:p>
        </p:txBody>
      </p:sp>
      <p:sp>
        <p:nvSpPr>
          <p:cNvPr id="33" name="Right Triangle 32"/>
          <p:cNvSpPr/>
          <p:nvPr/>
        </p:nvSpPr>
        <p:spPr>
          <a:xfrm>
            <a:off x="8588375" y="2886077"/>
            <a:ext cx="539750" cy="163513"/>
          </a:xfrm>
          <a:prstGeom prst="rtTriangl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15"/>
          </a:p>
        </p:txBody>
      </p:sp>
      <p:sp>
        <p:nvSpPr>
          <p:cNvPr id="32" name="Oval 31"/>
          <p:cNvSpPr/>
          <p:nvPr/>
        </p:nvSpPr>
        <p:spPr>
          <a:xfrm>
            <a:off x="6353177" y="2151065"/>
            <a:ext cx="2690813" cy="1042987"/>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15"/>
          </a:p>
        </p:txBody>
      </p:sp>
      <p:sp>
        <p:nvSpPr>
          <p:cNvPr id="15385" name="Rectangle 6"/>
          <p:cNvSpPr>
            <a:spLocks noChangeArrowheads="1"/>
          </p:cNvSpPr>
          <p:nvPr/>
        </p:nvSpPr>
        <p:spPr bwMode="auto">
          <a:xfrm>
            <a:off x="6724652" y="2298700"/>
            <a:ext cx="20859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lvl="4" algn="ctr">
              <a:spcBef>
                <a:spcPct val="0"/>
              </a:spcBef>
              <a:buNone/>
            </a:pPr>
            <a:r>
              <a:rPr lang="en-GB" altLang="en-US" sz="1400">
                <a:solidFill>
                  <a:srgbClr val="000000"/>
                </a:solidFill>
              </a:rPr>
              <a:t>EATING BEFORE OR WHILE DRINKING IS BETTER</a:t>
            </a:r>
          </a:p>
        </p:txBody>
      </p:sp>
    </p:spTree>
    <p:custDataLst>
      <p:tags r:id="rId1"/>
    </p:custDataLst>
    <p:extLst>
      <p:ext uri="{BB962C8B-B14F-4D97-AF65-F5344CB8AC3E}">
        <p14:creationId xmlns:p14="http://schemas.microsoft.com/office/powerpoint/2010/main" val="17299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143000" y="100016"/>
            <a:ext cx="9906000" cy="995361"/>
          </a:xfrm>
        </p:spPr>
        <p:txBody>
          <a:bodyPr>
            <a:normAutofit fontScale="90000"/>
          </a:bodyPr>
          <a:lstStyle/>
          <a:p>
            <a:pPr eaLnBrk="1" hangingPunct="1"/>
            <a:r>
              <a:rPr lang="en-GB" altLang="en-US" sz="4000" dirty="0">
                <a:solidFill>
                  <a:srgbClr val="C00000"/>
                </a:solidFill>
              </a:rPr>
              <a:t> </a:t>
            </a:r>
            <a:r>
              <a:rPr lang="en-US" altLang="en-US" sz="4000" dirty="0">
                <a:solidFill>
                  <a:srgbClr val="C00000"/>
                </a:solidFill>
              </a:rPr>
              <a:t>How can you measure how much is too much?</a:t>
            </a:r>
            <a:r>
              <a:rPr lang="en-GB" altLang="en-US" sz="4000" dirty="0">
                <a:solidFill>
                  <a:srgbClr val="C00000"/>
                </a:solidFill>
              </a:rPr>
              <a:t> </a:t>
            </a:r>
            <a:r>
              <a:rPr lang="en-GB" altLang="en-US" sz="3600" b="1" dirty="0"/>
              <a:t/>
            </a:r>
            <a:br>
              <a:rPr lang="en-GB" altLang="en-US" sz="3600" b="1" dirty="0"/>
            </a:br>
            <a:endParaRPr lang="en-US" altLang="en-US" sz="3600" b="1" dirty="0"/>
          </a:p>
        </p:txBody>
      </p:sp>
      <p:sp>
        <p:nvSpPr>
          <p:cNvPr id="22531" name="Rectangle 3"/>
          <p:cNvSpPr>
            <a:spLocks noChangeArrowheads="1"/>
          </p:cNvSpPr>
          <p:nvPr/>
        </p:nvSpPr>
        <p:spPr bwMode="auto">
          <a:xfrm>
            <a:off x="7162800" y="1524000"/>
            <a:ext cx="2667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2400"/>
              <a:t>Glass sizes and the alcoholic strength of drinks make a big difference to how many units you drink. </a:t>
            </a:r>
          </a:p>
          <a:p>
            <a:pPr>
              <a:spcBef>
                <a:spcPct val="0"/>
              </a:spcBef>
              <a:buFontTx/>
              <a:buNone/>
            </a:pPr>
            <a:endParaRPr lang="en-GB" altLang="en-US" sz="2400"/>
          </a:p>
          <a:p>
            <a:pPr>
              <a:spcBef>
                <a:spcPct val="0"/>
              </a:spcBef>
              <a:buFontTx/>
              <a:buNone/>
            </a:pPr>
            <a:r>
              <a:rPr lang="en-GB" altLang="en-US" sz="2400"/>
              <a:t>Top ups? </a:t>
            </a:r>
          </a:p>
          <a:p>
            <a:pPr>
              <a:spcBef>
                <a:spcPct val="0"/>
              </a:spcBef>
              <a:buFontTx/>
              <a:buNone/>
            </a:pPr>
            <a:r>
              <a:rPr lang="en-GB" altLang="en-US" sz="2400"/>
              <a:t>Mixing?</a:t>
            </a:r>
          </a:p>
          <a:p>
            <a:pPr>
              <a:spcBef>
                <a:spcPct val="0"/>
              </a:spcBef>
              <a:buFontTx/>
              <a:buNone/>
            </a:pPr>
            <a:r>
              <a:rPr lang="en-GB" altLang="en-US" sz="2400"/>
              <a:t>Size of pour?</a:t>
            </a:r>
            <a:endParaRPr lang="en-US" altLang="en-US" sz="2400"/>
          </a:p>
        </p:txBody>
      </p:sp>
      <p:sp>
        <p:nvSpPr>
          <p:cNvPr id="22532" name="Text Box 5"/>
          <p:cNvSpPr txBox="1">
            <a:spLocks noChangeArrowheads="1"/>
          </p:cNvSpPr>
          <p:nvPr/>
        </p:nvSpPr>
        <p:spPr bwMode="auto">
          <a:xfrm>
            <a:off x="7239000" y="4267200"/>
            <a:ext cx="266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en-GB" altLang="en-US" sz="2400"/>
          </a:p>
          <a:p>
            <a:pPr>
              <a:spcBef>
                <a:spcPct val="50000"/>
              </a:spcBef>
              <a:buFontTx/>
              <a:buNone/>
            </a:pPr>
            <a:endParaRPr lang="en-US" altLang="en-US" sz="2400"/>
          </a:p>
        </p:txBody>
      </p:sp>
      <p:grpSp>
        <p:nvGrpSpPr>
          <p:cNvPr id="22533" name="Group 5"/>
          <p:cNvGrpSpPr>
            <a:grpSpLocks/>
          </p:cNvGrpSpPr>
          <p:nvPr/>
        </p:nvGrpSpPr>
        <p:grpSpPr bwMode="auto">
          <a:xfrm>
            <a:off x="2149477" y="981077"/>
            <a:ext cx="4606925" cy="4086225"/>
            <a:chOff x="0" y="0"/>
            <a:chExt cx="2874182" cy="1858431"/>
          </a:xfrm>
        </p:grpSpPr>
        <p:pic>
          <p:nvPicPr>
            <p:cNvPr id="2253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939" y="366952"/>
              <a:ext cx="158496" cy="22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240427"/>
              <a:ext cx="245623" cy="545833"/>
            </a:xfrm>
            <a:prstGeom prst="rect">
              <a:avLst/>
            </a:prstGeom>
            <a:ln>
              <a:noFill/>
            </a:ln>
          </p:spPr>
          <p:txBody>
            <a:bodyPr lIns="0" tIns="0" rIns="0" bIns="0"/>
            <a:lstStyle/>
            <a:p>
              <a:pPr marL="123825" indent="-6350">
                <a:lnSpc>
                  <a:spcPct val="107000"/>
                </a:lnSpc>
                <a:spcAft>
                  <a:spcPts val="800"/>
                </a:spcAft>
                <a:defRPr/>
              </a:pPr>
              <a:r>
                <a:rPr lang="en-GB" sz="3250">
                  <a:solidFill>
                    <a:srgbClr val="3F719B"/>
                  </a:solidFill>
                  <a:latin typeface="Times New Roman" panose="02020603050405020304" pitchFamily="18" charset="0"/>
                  <a:ea typeface="Times New Roman" panose="02020603050405020304" pitchFamily="18" charset="0"/>
                  <a:cs typeface="Calibri" panose="020F0502020204030204" pitchFamily="34" charset="0"/>
                </a:rPr>
                <a:t>1</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p:cNvSpPr/>
            <p:nvPr/>
          </p:nvSpPr>
          <p:spPr>
            <a:xfrm>
              <a:off x="223834" y="1612951"/>
              <a:ext cx="69329" cy="106134"/>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A</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2538" name="Rectangle 9"/>
            <p:cNvSpPr>
              <a:spLocks noChangeArrowheads="1"/>
            </p:cNvSpPr>
            <p:nvPr/>
          </p:nvSpPr>
          <p:spPr bwMode="auto">
            <a:xfrm>
              <a:off x="275768" y="1613090"/>
              <a:ext cx="302559" cy="10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3825" indent="-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7000"/>
                </a:lnSpc>
                <a:spcBef>
                  <a:spcPct val="0"/>
                </a:spcBef>
                <a:spcAft>
                  <a:spcPts val="800"/>
                </a:spcAft>
                <a:buNone/>
              </a:pPr>
              <a:r>
                <a:rPr lang="en-GB" altLang="en-US" sz="500">
                  <a:solidFill>
                    <a:srgbClr val="181717"/>
                  </a:solidFill>
                  <a:latin typeface="Calibri" panose="020F0502020204030204" pitchFamily="34" charset="0"/>
                </a:rPr>
                <a:t>standard</a:t>
              </a:r>
              <a:endParaRPr lang="en-GB" altLang="en-US" sz="1000">
                <a:solidFill>
                  <a:srgbClr val="181717"/>
                </a:solidFill>
                <a:latin typeface="Calibri" panose="020F0502020204030204" pitchFamily="34" charset="0"/>
              </a:endParaRPr>
            </a:p>
          </p:txBody>
        </p:sp>
        <p:sp>
          <p:nvSpPr>
            <p:cNvPr id="11" name="Rectangle 10"/>
            <p:cNvSpPr/>
            <p:nvPr/>
          </p:nvSpPr>
          <p:spPr>
            <a:xfrm>
              <a:off x="503130" y="1612951"/>
              <a:ext cx="561565" cy="106134"/>
            </a:xfrm>
            <a:prstGeom prst="rect">
              <a:avLst/>
            </a:prstGeom>
            <a:ln>
              <a:noFill/>
            </a:ln>
          </p:spPr>
          <p:txBody>
            <a:bodyPr lIns="0" tIns="0" rIns="0" bIns="0"/>
            <a:lstStyle/>
            <a:p>
              <a:pPr marL="123825" indent="-6350">
                <a:lnSpc>
                  <a:spcPct val="107000"/>
                </a:lnSpc>
                <a:spcAft>
                  <a:spcPts val="800"/>
                </a:spcAft>
                <a:defRPr/>
              </a:pP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glass</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(175ml)</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of</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2540" name="Rectangle 11"/>
            <p:cNvSpPr>
              <a:spLocks noChangeArrowheads="1"/>
            </p:cNvSpPr>
            <p:nvPr/>
          </p:nvSpPr>
          <p:spPr bwMode="auto">
            <a:xfrm>
              <a:off x="925029" y="1613090"/>
              <a:ext cx="15186" cy="10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3825" indent="-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7000"/>
                </a:lnSpc>
                <a:spcBef>
                  <a:spcPct val="0"/>
                </a:spcBef>
                <a:spcAft>
                  <a:spcPts val="800"/>
                </a:spcAft>
                <a:buNone/>
              </a:pPr>
              <a:r>
                <a:rPr lang="en-GB" altLang="en-US" sz="500">
                  <a:solidFill>
                    <a:srgbClr val="181717"/>
                  </a:solidFill>
                  <a:latin typeface="Calibri" panose="020F0502020204030204" pitchFamily="34" charset="0"/>
                </a:rPr>
                <a:t> </a:t>
              </a:r>
              <a:endParaRPr lang="en-GB" altLang="en-US" sz="1000">
                <a:solidFill>
                  <a:srgbClr val="181717"/>
                </a:solidFill>
                <a:latin typeface="Calibri" panose="020F0502020204030204" pitchFamily="34" charset="0"/>
              </a:endParaRPr>
            </a:p>
          </p:txBody>
        </p:sp>
        <p:sp>
          <p:nvSpPr>
            <p:cNvPr id="13" name="Rectangle 12"/>
            <p:cNvSpPr/>
            <p:nvPr/>
          </p:nvSpPr>
          <p:spPr>
            <a:xfrm>
              <a:off x="312971" y="1682985"/>
              <a:ext cx="479360"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lower</a:t>
              </a:r>
              <a:r>
                <a:rPr lang="en-GB" sz="500" spc="-3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strength</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p:cNvSpPr/>
            <p:nvPr/>
          </p:nvSpPr>
          <p:spPr>
            <a:xfrm>
              <a:off x="673482" y="1682985"/>
              <a:ext cx="234728" cy="105412"/>
            </a:xfrm>
            <a:prstGeom prst="rect">
              <a:avLst/>
            </a:prstGeom>
            <a:ln>
              <a:noFill/>
            </a:ln>
          </p:spPr>
          <p:txBody>
            <a:bodyPr lIns="0" tIns="0" rIns="0" bIns="0"/>
            <a:lstStyle/>
            <a:p>
              <a:pPr marL="123825" indent="-6350">
                <a:lnSpc>
                  <a:spcPct val="107000"/>
                </a:lnSpc>
                <a:spcAft>
                  <a:spcPts val="800"/>
                </a:spcAft>
                <a:defRPr/>
              </a:pP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(12%)</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p:cNvSpPr/>
            <p:nvPr/>
          </p:nvSpPr>
          <p:spPr>
            <a:xfrm>
              <a:off x="313962" y="1753019"/>
              <a:ext cx="693290"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wine</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or</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champagne</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p:cNvSpPr/>
            <p:nvPr/>
          </p:nvSpPr>
          <p:spPr>
            <a:xfrm>
              <a:off x="1110255" y="1611507"/>
              <a:ext cx="314952" cy="106134"/>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A</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pint</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of</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Rectangle 16"/>
            <p:cNvSpPr/>
            <p:nvPr/>
          </p:nvSpPr>
          <p:spPr>
            <a:xfrm>
              <a:off x="976548" y="1681541"/>
              <a:ext cx="480351"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lower</a:t>
              </a:r>
              <a:r>
                <a:rPr lang="en-GB" sz="500" spc="-3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strength</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tangle 17"/>
            <p:cNvSpPr/>
            <p:nvPr/>
          </p:nvSpPr>
          <p:spPr>
            <a:xfrm>
              <a:off x="1337059" y="1681541"/>
              <a:ext cx="174313" cy="105412"/>
            </a:xfrm>
            <a:prstGeom prst="rect">
              <a:avLst/>
            </a:prstGeom>
            <a:ln>
              <a:noFill/>
            </a:ln>
          </p:spPr>
          <p:txBody>
            <a:bodyPr lIns="0" tIns="0" rIns="0" bIns="0"/>
            <a:lstStyle/>
            <a:p>
              <a:pPr marL="123825" indent="-6350">
                <a:lnSpc>
                  <a:spcPct val="107000"/>
                </a:lnSpc>
                <a:spcAft>
                  <a:spcPts val="800"/>
                </a:spcAft>
                <a:defRPr/>
              </a:pP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(4%)</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Rectangle 18"/>
            <p:cNvSpPr/>
            <p:nvPr/>
          </p:nvSpPr>
          <p:spPr>
            <a:xfrm>
              <a:off x="979520" y="1751575"/>
              <a:ext cx="645750"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lager,</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beer</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or</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cider</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tangle 19"/>
            <p:cNvSpPr/>
            <p:nvPr/>
          </p:nvSpPr>
          <p:spPr>
            <a:xfrm>
              <a:off x="19808" y="1194912"/>
              <a:ext cx="246613" cy="545833"/>
            </a:xfrm>
            <a:prstGeom prst="rect">
              <a:avLst/>
            </a:prstGeom>
            <a:ln>
              <a:noFill/>
            </a:ln>
          </p:spPr>
          <p:txBody>
            <a:bodyPr lIns="0" tIns="0" rIns="0" bIns="0"/>
            <a:lstStyle/>
            <a:p>
              <a:pPr marL="123825" indent="-6350">
                <a:lnSpc>
                  <a:spcPct val="107000"/>
                </a:lnSpc>
                <a:spcAft>
                  <a:spcPts val="800"/>
                </a:spcAft>
                <a:defRPr/>
              </a:pPr>
              <a:r>
                <a:rPr lang="en-GB" sz="3250">
                  <a:solidFill>
                    <a:srgbClr val="3F719B"/>
                  </a:solidFill>
                  <a:latin typeface="Times New Roman" panose="02020603050405020304" pitchFamily="18" charset="0"/>
                  <a:ea typeface="Times New Roman" panose="02020603050405020304" pitchFamily="18" charset="0"/>
                  <a:cs typeface="Calibri" panose="020F0502020204030204" pitchFamily="34" charset="0"/>
                </a:rPr>
                <a:t>2</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ctangle 20"/>
            <p:cNvSpPr/>
            <p:nvPr/>
          </p:nvSpPr>
          <p:spPr>
            <a:xfrm>
              <a:off x="1098370" y="626697"/>
              <a:ext cx="375367"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A</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half</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pint</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Rectangle 21"/>
            <p:cNvSpPr/>
            <p:nvPr/>
          </p:nvSpPr>
          <p:spPr>
            <a:xfrm>
              <a:off x="953769" y="696731"/>
              <a:ext cx="88147"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of</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1020127" y="696731"/>
              <a:ext cx="479360"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lower</a:t>
              </a:r>
              <a:r>
                <a:rPr lang="en-GB" sz="500" spc="-3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strength</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Rectangle 23"/>
            <p:cNvSpPr/>
            <p:nvPr/>
          </p:nvSpPr>
          <p:spPr>
            <a:xfrm>
              <a:off x="1380637" y="696731"/>
              <a:ext cx="174313" cy="105412"/>
            </a:xfrm>
            <a:prstGeom prst="rect">
              <a:avLst/>
            </a:prstGeom>
            <a:ln>
              <a:noFill/>
            </a:ln>
          </p:spPr>
          <p:txBody>
            <a:bodyPr lIns="0" tIns="0" rIns="0" bIns="0"/>
            <a:lstStyle/>
            <a:p>
              <a:pPr marL="123825" indent="-6350">
                <a:lnSpc>
                  <a:spcPct val="107000"/>
                </a:lnSpc>
                <a:spcAft>
                  <a:spcPts val="800"/>
                </a:spcAft>
                <a:defRPr/>
              </a:pP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(4%)</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ectangle 24"/>
            <p:cNvSpPr/>
            <p:nvPr/>
          </p:nvSpPr>
          <p:spPr>
            <a:xfrm>
              <a:off x="990414" y="766765"/>
              <a:ext cx="645750"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lager,</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beer</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or</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cider</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p:cNvSpPr/>
            <p:nvPr/>
          </p:nvSpPr>
          <p:spPr>
            <a:xfrm>
              <a:off x="1732235" y="628141"/>
              <a:ext cx="68338"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A</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Rectangle 26"/>
            <p:cNvSpPr/>
            <p:nvPr/>
          </p:nvSpPr>
          <p:spPr>
            <a:xfrm>
              <a:off x="1783736" y="627419"/>
              <a:ext cx="210958" cy="106134"/>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single</a:t>
              </a:r>
              <a:r>
                <a:rPr lang="en-GB" sz="500" spc="-30">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Rectangle 27"/>
            <p:cNvSpPr/>
            <p:nvPr/>
          </p:nvSpPr>
          <p:spPr>
            <a:xfrm>
              <a:off x="1686676" y="697453"/>
              <a:ext cx="386262" cy="106134"/>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measure</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of</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Rectangle 28"/>
            <p:cNvSpPr/>
            <p:nvPr/>
          </p:nvSpPr>
          <p:spPr>
            <a:xfrm>
              <a:off x="1684695" y="767487"/>
              <a:ext cx="409041"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spirit</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(40%)</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Rectangle 29"/>
            <p:cNvSpPr/>
            <p:nvPr/>
          </p:nvSpPr>
          <p:spPr>
            <a:xfrm>
              <a:off x="293163" y="628863"/>
              <a:ext cx="69329"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A</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2559" name="Rectangle 30"/>
            <p:cNvSpPr>
              <a:spLocks noChangeArrowheads="1"/>
            </p:cNvSpPr>
            <p:nvPr/>
          </p:nvSpPr>
          <p:spPr bwMode="auto">
            <a:xfrm>
              <a:off x="345350" y="628561"/>
              <a:ext cx="180317" cy="10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3825" indent="-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7000"/>
                </a:lnSpc>
                <a:spcBef>
                  <a:spcPct val="0"/>
                </a:spcBef>
                <a:spcAft>
                  <a:spcPts val="800"/>
                </a:spcAft>
                <a:buNone/>
              </a:pPr>
              <a:r>
                <a:rPr lang="en-GB" altLang="en-US" sz="500">
                  <a:solidFill>
                    <a:srgbClr val="181717"/>
                  </a:solidFill>
                  <a:latin typeface="Calibri" panose="020F0502020204030204" pitchFamily="34" charset="0"/>
                </a:rPr>
                <a:t>small</a:t>
              </a:r>
              <a:endParaRPr lang="en-GB" altLang="en-US" sz="1000">
                <a:solidFill>
                  <a:srgbClr val="181717"/>
                </a:solidFill>
                <a:latin typeface="Calibri" panose="020F0502020204030204" pitchFamily="34" charset="0"/>
              </a:endParaRPr>
            </a:p>
          </p:txBody>
        </p:sp>
        <p:sp>
          <p:nvSpPr>
            <p:cNvPr id="32" name="Rectangle 31"/>
            <p:cNvSpPr/>
            <p:nvPr/>
          </p:nvSpPr>
          <p:spPr>
            <a:xfrm>
              <a:off x="481341" y="628863"/>
              <a:ext cx="527891" cy="105412"/>
            </a:xfrm>
            <a:prstGeom prst="rect">
              <a:avLst/>
            </a:prstGeom>
            <a:ln>
              <a:noFill/>
            </a:ln>
          </p:spPr>
          <p:txBody>
            <a:bodyPr lIns="0" tIns="0" rIns="0" bIns="0"/>
            <a:lstStyle/>
            <a:p>
              <a:pPr marL="123825" indent="-6350">
                <a:lnSpc>
                  <a:spcPct val="107000"/>
                </a:lnSpc>
                <a:spcAft>
                  <a:spcPts val="800"/>
                </a:spcAft>
                <a:defRPr/>
              </a:pP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bottle</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(275ml)</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33" name="Rectangle 32"/>
            <p:cNvSpPr/>
            <p:nvPr/>
          </p:nvSpPr>
          <p:spPr>
            <a:xfrm>
              <a:off x="300096" y="698175"/>
              <a:ext cx="88147" cy="106134"/>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of</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Rectangle 33"/>
            <p:cNvSpPr/>
            <p:nvPr/>
          </p:nvSpPr>
          <p:spPr>
            <a:xfrm>
              <a:off x="366453" y="698175"/>
              <a:ext cx="480351" cy="106134"/>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lower</a:t>
              </a:r>
              <a:r>
                <a:rPr lang="en-GB" sz="500" spc="-3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strength</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4"/>
            <p:cNvSpPr/>
            <p:nvPr/>
          </p:nvSpPr>
          <p:spPr>
            <a:xfrm>
              <a:off x="726964" y="698175"/>
              <a:ext cx="192140" cy="106134"/>
            </a:xfrm>
            <a:prstGeom prst="rect">
              <a:avLst/>
            </a:prstGeom>
            <a:ln>
              <a:noFill/>
            </a:ln>
          </p:spPr>
          <p:txBody>
            <a:bodyPr lIns="0" tIns="0" rIns="0" bIns="0"/>
            <a:lstStyle/>
            <a:p>
              <a:pPr marL="123825" indent="-6350">
                <a:lnSpc>
                  <a:spcPct val="107000"/>
                </a:lnSpc>
                <a:spcAft>
                  <a:spcPts val="800"/>
                </a:spcAft>
                <a:defRPr/>
              </a:pP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(4%)</a:t>
              </a:r>
              <a:r>
                <a:rPr lang="en-GB" sz="500" spc="-15">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2564" name="Rectangle 35"/>
            <p:cNvSpPr>
              <a:spLocks noChangeArrowheads="1"/>
            </p:cNvSpPr>
            <p:nvPr/>
          </p:nvSpPr>
          <p:spPr bwMode="auto">
            <a:xfrm>
              <a:off x="472672" y="768327"/>
              <a:ext cx="283367" cy="1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3825" indent="-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7000"/>
                </a:lnSpc>
                <a:spcBef>
                  <a:spcPct val="0"/>
                </a:spcBef>
                <a:spcAft>
                  <a:spcPts val="800"/>
                </a:spcAft>
                <a:buNone/>
              </a:pPr>
              <a:r>
                <a:rPr lang="en-GB" altLang="en-US" sz="500">
                  <a:solidFill>
                    <a:srgbClr val="181717"/>
                  </a:solidFill>
                  <a:latin typeface="Calibri" panose="020F0502020204030204" pitchFamily="34" charset="0"/>
                </a:rPr>
                <a:t>alcopop</a:t>
              </a:r>
              <a:endParaRPr lang="en-GB" altLang="en-US" sz="1000">
                <a:solidFill>
                  <a:srgbClr val="181717"/>
                </a:solidFill>
                <a:latin typeface="Calibri" panose="020F0502020204030204" pitchFamily="34" charset="0"/>
              </a:endParaRPr>
            </a:p>
          </p:txBody>
        </p:sp>
        <p:sp>
          <p:nvSpPr>
            <p:cNvPr id="37" name="Rectangle 36"/>
            <p:cNvSpPr/>
            <p:nvPr/>
          </p:nvSpPr>
          <p:spPr>
            <a:xfrm>
              <a:off x="1654982" y="1611507"/>
              <a:ext cx="538785" cy="106134"/>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A</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440ml</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can</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of</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Rectangle 37"/>
            <p:cNvSpPr/>
            <p:nvPr/>
          </p:nvSpPr>
          <p:spPr>
            <a:xfrm>
              <a:off x="1543065" y="1681541"/>
              <a:ext cx="581373"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medium</a:t>
              </a:r>
              <a:r>
                <a:rPr lang="en-GB" sz="500" spc="-2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strength</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39" name="Rectangle 38"/>
            <p:cNvSpPr/>
            <p:nvPr/>
          </p:nvSpPr>
          <p:spPr>
            <a:xfrm>
              <a:off x="1979838" y="1681541"/>
              <a:ext cx="254536" cy="105412"/>
            </a:xfrm>
            <a:prstGeom prst="rect">
              <a:avLst/>
            </a:prstGeom>
            <a:ln>
              <a:noFill/>
            </a:ln>
          </p:spPr>
          <p:txBody>
            <a:bodyPr lIns="0" tIns="0" rIns="0" bIns="0"/>
            <a:lstStyle/>
            <a:p>
              <a:pPr marL="123825" indent="-6350">
                <a:lnSpc>
                  <a:spcPct val="107000"/>
                </a:lnSpc>
                <a:spcAft>
                  <a:spcPts val="800"/>
                </a:spcAft>
                <a:defRPr/>
              </a:pP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(4.5%)</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Rectangle 39"/>
            <p:cNvSpPr/>
            <p:nvPr/>
          </p:nvSpPr>
          <p:spPr>
            <a:xfrm>
              <a:off x="1605462" y="1751575"/>
              <a:ext cx="652683"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lager,</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beer</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or</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cider</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Rectangle 40"/>
            <p:cNvSpPr/>
            <p:nvPr/>
          </p:nvSpPr>
          <p:spPr>
            <a:xfrm>
              <a:off x="2190796" y="1611507"/>
              <a:ext cx="70320" cy="106134"/>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A</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2570" name="Rectangle 41"/>
            <p:cNvSpPr>
              <a:spLocks noChangeArrowheads="1"/>
            </p:cNvSpPr>
            <p:nvPr/>
          </p:nvSpPr>
          <p:spPr bwMode="auto">
            <a:xfrm>
              <a:off x="2243434" y="1611773"/>
              <a:ext cx="234409" cy="10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3825" indent="-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7000"/>
                </a:lnSpc>
                <a:spcBef>
                  <a:spcPct val="0"/>
                </a:spcBef>
                <a:spcAft>
                  <a:spcPts val="800"/>
                </a:spcAft>
                <a:buNone/>
              </a:pPr>
              <a:r>
                <a:rPr lang="en-GB" altLang="en-US" sz="500">
                  <a:solidFill>
                    <a:srgbClr val="181717"/>
                  </a:solidFill>
                  <a:latin typeface="Calibri" panose="020F0502020204030204" pitchFamily="34" charset="0"/>
                </a:rPr>
                <a:t>double</a:t>
              </a:r>
              <a:endParaRPr lang="en-GB" altLang="en-US" sz="1000">
                <a:solidFill>
                  <a:srgbClr val="181717"/>
                </a:solidFill>
                <a:latin typeface="Calibri" panose="020F0502020204030204" pitchFamily="34" charset="0"/>
              </a:endParaRPr>
            </a:p>
          </p:txBody>
        </p:sp>
        <p:sp>
          <p:nvSpPr>
            <p:cNvPr id="43" name="Rectangle 42"/>
            <p:cNvSpPr/>
            <p:nvPr/>
          </p:nvSpPr>
          <p:spPr>
            <a:xfrm>
              <a:off x="2419582" y="1611507"/>
              <a:ext cx="426868" cy="106134"/>
            </a:xfrm>
            <a:prstGeom prst="rect">
              <a:avLst/>
            </a:prstGeom>
            <a:ln>
              <a:noFill/>
            </a:ln>
          </p:spPr>
          <p:txBody>
            <a:bodyPr lIns="0" tIns="0" rIns="0" bIns="0"/>
            <a:lstStyle/>
            <a:p>
              <a:pPr marL="123825" indent="-6350">
                <a:lnSpc>
                  <a:spcPct val="107000"/>
                </a:lnSpc>
                <a:spcAft>
                  <a:spcPts val="800"/>
                </a:spcAft>
                <a:defRPr/>
              </a:pP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measure</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of</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44" name="Rectangle 43"/>
            <p:cNvSpPr/>
            <p:nvPr/>
          </p:nvSpPr>
          <p:spPr>
            <a:xfrm>
              <a:off x="2310637" y="1681541"/>
              <a:ext cx="413002" cy="105412"/>
            </a:xfrm>
            <a:prstGeom prst="rect">
              <a:avLst/>
            </a:prstGeom>
            <a:ln>
              <a:noFill/>
            </a:ln>
          </p:spPr>
          <p:txBody>
            <a:bodyPr lIns="0" tIns="0" rIns="0" bIns="0"/>
            <a:lstStyle/>
            <a:p>
              <a:pPr marL="123825" indent="-6350">
                <a:lnSpc>
                  <a:spcPct val="107000"/>
                </a:lnSpc>
                <a:spcAft>
                  <a:spcPts val="800"/>
                </a:spcAft>
                <a:defRPr/>
              </a:pP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spirit</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a:solidFill>
                    <a:srgbClr val="181717"/>
                  </a:solidFill>
                  <a:latin typeface="Calibri" panose="020F0502020204030204" pitchFamily="34" charset="0"/>
                  <a:ea typeface="Calibri" panose="020F0502020204030204" pitchFamily="34" charset="0"/>
                  <a:cs typeface="Calibri" panose="020F0502020204030204" pitchFamily="34" charset="0"/>
                </a:rPr>
                <a:t>(40%)</a:t>
              </a:r>
              <a:r>
                <a:rPr lang="en-GB" sz="500" spc="-10">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pic>
          <p:nvPicPr>
            <p:cNvPr id="22573"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683" y="233856"/>
              <a:ext cx="347472" cy="35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p:cNvSpPr/>
            <p:nvPr/>
          </p:nvSpPr>
          <p:spPr>
            <a:xfrm>
              <a:off x="2105621" y="67146"/>
              <a:ext cx="768561" cy="125628"/>
            </a:xfrm>
            <a:prstGeom prst="rect">
              <a:avLst/>
            </a:prstGeom>
            <a:ln>
              <a:noFill/>
            </a:ln>
          </p:spPr>
          <p:txBody>
            <a:bodyPr lIns="0" tIns="0" rIns="0" bIns="0"/>
            <a:lstStyle/>
            <a:p>
              <a:pPr marL="123825" indent="-6350">
                <a:lnSpc>
                  <a:spcPct val="107000"/>
                </a:lnSpc>
                <a:spcAft>
                  <a:spcPts val="800"/>
                </a:spcAft>
                <a:defRPr/>
              </a:pPr>
              <a:r>
                <a:rPr lang="en-GB" sz="600" b="1">
                  <a:solidFill>
                    <a:srgbClr val="3F719B"/>
                  </a:solidFill>
                  <a:latin typeface="Calibri" panose="020F0502020204030204" pitchFamily="34" charset="0"/>
                  <a:ea typeface="Calibri" panose="020F0502020204030204" pitchFamily="34" charset="0"/>
                  <a:cs typeface="Calibri" panose="020F0502020204030204" pitchFamily="34" charset="0"/>
                </a:rPr>
                <a:t>CHECK</a:t>
              </a:r>
              <a:r>
                <a:rPr lang="en-GB" sz="600" b="1" spc="-45">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600" b="1">
                  <a:solidFill>
                    <a:srgbClr val="3F719B"/>
                  </a:solidFill>
                  <a:latin typeface="Calibri" panose="020F0502020204030204" pitchFamily="34" charset="0"/>
                  <a:ea typeface="Calibri" panose="020F0502020204030204" pitchFamily="34" charset="0"/>
                  <a:cs typeface="Calibri" panose="020F0502020204030204" pitchFamily="34" charset="0"/>
                </a:rPr>
                <a:t>THE</a:t>
              </a:r>
              <a:r>
                <a:rPr lang="en-GB" sz="600" b="1" spc="-20">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600" b="1">
                  <a:solidFill>
                    <a:srgbClr val="3F719B"/>
                  </a:solidFill>
                  <a:latin typeface="Calibri" panose="020F0502020204030204" pitchFamily="34" charset="0"/>
                  <a:ea typeface="Calibri" panose="020F0502020204030204" pitchFamily="34" charset="0"/>
                  <a:cs typeface="Calibri" panose="020F0502020204030204" pitchFamily="34" charset="0"/>
                </a:rPr>
                <a:t>LABEL</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47" name="Rectangle 46"/>
            <p:cNvSpPr/>
            <p:nvPr/>
          </p:nvSpPr>
          <p:spPr>
            <a:xfrm>
              <a:off x="2164055" y="152342"/>
              <a:ext cx="632874" cy="122018"/>
            </a:xfrm>
            <a:prstGeom prst="rect">
              <a:avLst/>
            </a:prstGeom>
            <a:ln>
              <a:noFill/>
            </a:ln>
          </p:spPr>
          <p:txBody>
            <a:bodyPr lIns="0" tIns="0" rIns="0" bIns="0"/>
            <a:lstStyle/>
            <a:p>
              <a:pPr marL="123825" indent="-6350">
                <a:lnSpc>
                  <a:spcPct val="107000"/>
                </a:lnSpc>
                <a:spcAft>
                  <a:spcPts val="800"/>
                </a:spcAft>
                <a:defRPr/>
              </a:pPr>
              <a:r>
                <a:rPr lang="en-GB" sz="600">
                  <a:solidFill>
                    <a:srgbClr val="3F719B"/>
                  </a:solidFill>
                  <a:latin typeface="Calibri" panose="020F0502020204030204" pitchFamily="34" charset="0"/>
                  <a:ea typeface="Calibri" panose="020F0502020204030204" pitchFamily="34" charset="0"/>
                  <a:cs typeface="Calibri" panose="020F0502020204030204" pitchFamily="34" charset="0"/>
                </a:rPr>
                <a:t>Most</a:t>
              </a:r>
              <a:r>
                <a:rPr lang="en-GB" sz="600" spc="-15">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600">
                  <a:solidFill>
                    <a:srgbClr val="3F719B"/>
                  </a:solidFill>
                  <a:latin typeface="Calibri" panose="020F0502020204030204" pitchFamily="34" charset="0"/>
                  <a:ea typeface="Calibri" panose="020F0502020204030204" pitchFamily="34" charset="0"/>
                  <a:cs typeface="Calibri" panose="020F0502020204030204" pitchFamily="34" charset="0"/>
                </a:rPr>
                <a:t>drinks</a:t>
              </a:r>
              <a:r>
                <a:rPr lang="en-GB" sz="600" spc="-15">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600">
                  <a:solidFill>
                    <a:srgbClr val="3F719B"/>
                  </a:solidFill>
                  <a:latin typeface="Calibri" panose="020F0502020204030204" pitchFamily="34" charset="0"/>
                  <a:ea typeface="Calibri" panose="020F0502020204030204" pitchFamily="34" charset="0"/>
                  <a:cs typeface="Calibri" panose="020F0502020204030204" pitchFamily="34" charset="0"/>
                </a:rPr>
                <a:t>tell</a:t>
              </a:r>
              <a:r>
                <a:rPr lang="en-GB" sz="600" spc="-15">
                  <a:solidFill>
                    <a:srgbClr val="3F719B"/>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48" name="Rectangle 47"/>
            <p:cNvSpPr/>
            <p:nvPr/>
          </p:nvSpPr>
          <p:spPr>
            <a:xfrm>
              <a:off x="2171979" y="235372"/>
              <a:ext cx="612076" cy="121296"/>
            </a:xfrm>
            <a:prstGeom prst="rect">
              <a:avLst/>
            </a:prstGeom>
            <a:ln>
              <a:noFill/>
            </a:ln>
          </p:spPr>
          <p:txBody>
            <a:bodyPr lIns="0" tIns="0" rIns="0" bIns="0"/>
            <a:lstStyle/>
            <a:p>
              <a:pPr marL="123825" indent="-6350">
                <a:lnSpc>
                  <a:spcPct val="107000"/>
                </a:lnSpc>
                <a:spcAft>
                  <a:spcPts val="800"/>
                </a:spcAft>
                <a:defRPr/>
              </a:pPr>
              <a:r>
                <a:rPr lang="en-GB" sz="600">
                  <a:solidFill>
                    <a:srgbClr val="3F719B"/>
                  </a:solidFill>
                  <a:latin typeface="Calibri" panose="020F0502020204030204" pitchFamily="34" charset="0"/>
                  <a:ea typeface="Calibri" panose="020F0502020204030204" pitchFamily="34" charset="0"/>
                  <a:cs typeface="Calibri" panose="020F0502020204030204" pitchFamily="34" charset="0"/>
                </a:rPr>
                <a:t>you</a:t>
              </a:r>
              <a:r>
                <a:rPr lang="en-GB" sz="600" spc="-15">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600">
                  <a:solidFill>
                    <a:srgbClr val="3F719B"/>
                  </a:solidFill>
                  <a:latin typeface="Calibri" panose="020F0502020204030204" pitchFamily="34" charset="0"/>
                  <a:ea typeface="Calibri" panose="020F0502020204030204" pitchFamily="34" charset="0"/>
                  <a:cs typeface="Calibri" panose="020F0502020204030204" pitchFamily="34" charset="0"/>
                </a:rPr>
                <a:t>how</a:t>
              </a:r>
              <a:r>
                <a:rPr lang="en-GB" sz="600" spc="-15">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600">
                  <a:solidFill>
                    <a:srgbClr val="3F719B"/>
                  </a:solidFill>
                  <a:latin typeface="Calibri" panose="020F0502020204030204" pitchFamily="34" charset="0"/>
                  <a:ea typeface="Calibri" panose="020F0502020204030204" pitchFamily="34" charset="0"/>
                  <a:cs typeface="Calibri" panose="020F0502020204030204" pitchFamily="34" charset="0"/>
                </a:rPr>
                <a:t>many</a:t>
              </a:r>
              <a:r>
                <a:rPr lang="en-GB" sz="600" spc="-15">
                  <a:solidFill>
                    <a:srgbClr val="3F719B"/>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49" name="Rectangle 48"/>
            <p:cNvSpPr/>
            <p:nvPr/>
          </p:nvSpPr>
          <p:spPr>
            <a:xfrm>
              <a:off x="2140285" y="317681"/>
              <a:ext cx="675462" cy="122018"/>
            </a:xfrm>
            <a:prstGeom prst="rect">
              <a:avLst/>
            </a:prstGeom>
            <a:ln>
              <a:noFill/>
            </a:ln>
          </p:spPr>
          <p:txBody>
            <a:bodyPr lIns="0" tIns="0" rIns="0" bIns="0"/>
            <a:lstStyle/>
            <a:p>
              <a:pPr marL="123825" indent="-6350">
                <a:lnSpc>
                  <a:spcPct val="107000"/>
                </a:lnSpc>
                <a:spcAft>
                  <a:spcPts val="800"/>
                </a:spcAft>
                <a:defRPr/>
              </a:pPr>
              <a:r>
                <a:rPr lang="en-GB" sz="600">
                  <a:solidFill>
                    <a:srgbClr val="3F719B"/>
                  </a:solidFill>
                  <a:latin typeface="Calibri" panose="020F0502020204030204" pitchFamily="34" charset="0"/>
                  <a:ea typeface="Calibri" panose="020F0502020204030204" pitchFamily="34" charset="0"/>
                  <a:cs typeface="Calibri" panose="020F0502020204030204" pitchFamily="34" charset="0"/>
                </a:rPr>
                <a:t>units</a:t>
              </a:r>
              <a:r>
                <a:rPr lang="en-GB" sz="600" spc="-15">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600">
                  <a:solidFill>
                    <a:srgbClr val="3F719B"/>
                  </a:solidFill>
                  <a:latin typeface="Calibri" panose="020F0502020204030204" pitchFamily="34" charset="0"/>
                  <a:ea typeface="Calibri" panose="020F0502020204030204" pitchFamily="34" charset="0"/>
                  <a:cs typeface="Calibri" panose="020F0502020204030204" pitchFamily="34" charset="0"/>
                </a:rPr>
                <a:t>are</a:t>
              </a:r>
              <a:r>
                <a:rPr lang="en-GB" sz="600" spc="-15">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600">
                  <a:solidFill>
                    <a:srgbClr val="3F719B"/>
                  </a:solidFill>
                  <a:latin typeface="Calibri" panose="020F0502020204030204" pitchFamily="34" charset="0"/>
                  <a:ea typeface="Calibri" panose="020F0502020204030204" pitchFamily="34" charset="0"/>
                  <a:cs typeface="Calibri" panose="020F0502020204030204" pitchFamily="34" charset="0"/>
                </a:rPr>
                <a:t>in</a:t>
              </a:r>
              <a:r>
                <a:rPr lang="en-GB" sz="600" spc="-15">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600">
                  <a:solidFill>
                    <a:srgbClr val="3F719B"/>
                  </a:solidFill>
                  <a:latin typeface="Calibri" panose="020F0502020204030204" pitchFamily="34" charset="0"/>
                  <a:ea typeface="Calibri" panose="020F0502020204030204" pitchFamily="34" charset="0"/>
                  <a:cs typeface="Calibri" panose="020F0502020204030204" pitchFamily="34" charset="0"/>
                </a:rPr>
                <a:t>them</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50" name="Shape 985"/>
            <p:cNvSpPr/>
            <p:nvPr/>
          </p:nvSpPr>
          <p:spPr>
            <a:xfrm>
              <a:off x="2109582" y="465691"/>
              <a:ext cx="583354" cy="418038"/>
            </a:xfrm>
            <a:custGeom>
              <a:avLst/>
              <a:gdLst/>
              <a:ahLst/>
              <a:cxnLst/>
              <a:rect l="0" t="0" r="0" b="0"/>
              <a:pathLst>
                <a:path w="583755" h="417665">
                  <a:moveTo>
                    <a:pt x="0" y="0"/>
                  </a:moveTo>
                  <a:lnTo>
                    <a:pt x="0" y="417665"/>
                  </a:lnTo>
                  <a:lnTo>
                    <a:pt x="583755" y="417665"/>
                  </a:lnTo>
                  <a:lnTo>
                    <a:pt x="583755" y="0"/>
                  </a:lnTo>
                  <a:lnTo>
                    <a:pt x="0" y="0"/>
                  </a:lnTo>
                  <a:close/>
                </a:path>
              </a:pathLst>
            </a:custGeom>
            <a:ln w="5029" cap="flat">
              <a:miter lim="100000"/>
            </a:ln>
          </p:spPr>
          <p:style>
            <a:lnRef idx="1">
              <a:srgbClr val="181717"/>
            </a:lnRef>
            <a:fillRef idx="0">
              <a:srgbClr val="000000">
                <a:alpha val="0"/>
              </a:srgbClr>
            </a:fillRef>
            <a:effectRef idx="0">
              <a:scrgbClr r="0" g="0" b="0"/>
            </a:effectRef>
            <a:fontRef idx="none"/>
          </p:style>
          <p:txBody>
            <a:bodyPr/>
            <a:lstStyle/>
            <a:p>
              <a:pPr>
                <a:defRPr/>
              </a:pPr>
              <a:endParaRPr lang="en-GB">
                <a:ea typeface="MS PGothic" panose="020B0600070205080204" pitchFamily="34" charset="-128"/>
              </a:endParaRPr>
            </a:p>
          </p:txBody>
        </p:sp>
        <p:pic>
          <p:nvPicPr>
            <p:cNvPr id="22579"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227" y="961312"/>
              <a:ext cx="234696" cy="64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0"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6092" y="1145208"/>
              <a:ext cx="243840" cy="43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1" name="Picture 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835" y="46912"/>
              <a:ext cx="140208" cy="56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179" y="964360"/>
              <a:ext cx="219456" cy="63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7988" y="1059864"/>
              <a:ext cx="204216" cy="50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55"/>
            <p:cNvSpPr/>
            <p:nvPr/>
          </p:nvSpPr>
          <p:spPr>
            <a:xfrm>
              <a:off x="237699" y="1186970"/>
              <a:ext cx="308019" cy="545833"/>
            </a:xfrm>
            <a:prstGeom prst="rect">
              <a:avLst/>
            </a:prstGeom>
            <a:ln>
              <a:noFill/>
            </a:ln>
          </p:spPr>
          <p:txBody>
            <a:bodyPr lIns="0" tIns="0" rIns="0" bIns="0"/>
            <a:lstStyle/>
            <a:p>
              <a:pPr marL="123825" indent="-6350">
                <a:lnSpc>
                  <a:spcPct val="107000"/>
                </a:lnSpc>
                <a:spcAft>
                  <a:spcPts val="800"/>
                </a:spcAft>
                <a:defRPr/>
              </a:pPr>
              <a:r>
                <a:rPr lang="en-GB" sz="3250">
                  <a:solidFill>
                    <a:srgbClr val="3F719B"/>
                  </a:solidFill>
                  <a:latin typeface="Times New Roman" panose="02020603050405020304" pitchFamily="18" charset="0"/>
                  <a:ea typeface="Times New Roman" panose="02020603050405020304" pitchFamily="18" charset="0"/>
                  <a:cs typeface="Calibri" panose="020F0502020204030204" pitchFamily="34" charset="0"/>
                </a:rPr>
                <a:t>=</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57" name="Rectangle 56"/>
            <p:cNvSpPr/>
            <p:nvPr/>
          </p:nvSpPr>
          <p:spPr>
            <a:xfrm>
              <a:off x="239680" y="222376"/>
              <a:ext cx="308019" cy="545833"/>
            </a:xfrm>
            <a:prstGeom prst="rect">
              <a:avLst/>
            </a:prstGeom>
            <a:ln>
              <a:noFill/>
            </a:ln>
          </p:spPr>
          <p:txBody>
            <a:bodyPr lIns="0" tIns="0" rIns="0" bIns="0"/>
            <a:lstStyle/>
            <a:p>
              <a:pPr marL="123825" indent="-6350">
                <a:lnSpc>
                  <a:spcPct val="107000"/>
                </a:lnSpc>
                <a:spcAft>
                  <a:spcPts val="800"/>
                </a:spcAft>
                <a:defRPr/>
              </a:pPr>
              <a:r>
                <a:rPr lang="en-GB" sz="3250">
                  <a:solidFill>
                    <a:srgbClr val="3F719B"/>
                  </a:solidFill>
                  <a:latin typeface="Times New Roman" panose="02020603050405020304" pitchFamily="18" charset="0"/>
                  <a:ea typeface="Times New Roman" panose="02020603050405020304" pitchFamily="18" charset="0"/>
                  <a:cs typeface="Calibri" panose="020F0502020204030204" pitchFamily="34" charset="0"/>
                </a:rPr>
                <a:t>=</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58" name="Rectangle 57"/>
            <p:cNvSpPr/>
            <p:nvPr/>
          </p:nvSpPr>
          <p:spPr>
            <a:xfrm>
              <a:off x="753706" y="0"/>
              <a:ext cx="1636164" cy="188443"/>
            </a:xfrm>
            <a:prstGeom prst="rect">
              <a:avLst/>
            </a:prstGeom>
            <a:ln>
              <a:noFill/>
            </a:ln>
          </p:spPr>
          <p:txBody>
            <a:bodyPr lIns="0" tIns="0" rIns="0" bIns="0"/>
            <a:lstStyle/>
            <a:p>
              <a:pPr marL="123825" indent="-6350">
                <a:lnSpc>
                  <a:spcPct val="107000"/>
                </a:lnSpc>
                <a:spcAft>
                  <a:spcPts val="800"/>
                </a:spcAft>
                <a:defRPr/>
              </a:pPr>
              <a:r>
                <a:rPr lang="en-GB" sz="900" b="1">
                  <a:solidFill>
                    <a:srgbClr val="3F719B"/>
                  </a:solidFill>
                  <a:latin typeface="Calibri" panose="020F0502020204030204" pitchFamily="34" charset="0"/>
                  <a:ea typeface="Calibri" panose="020F0502020204030204" pitchFamily="34" charset="0"/>
                  <a:cs typeface="Calibri" panose="020F0502020204030204" pitchFamily="34" charset="0"/>
                </a:rPr>
                <a:t>How</a:t>
              </a:r>
              <a:r>
                <a:rPr lang="en-GB" sz="900" b="1" spc="-40">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900" b="1">
                  <a:solidFill>
                    <a:srgbClr val="3F719B"/>
                  </a:solidFill>
                  <a:latin typeface="Calibri" panose="020F0502020204030204" pitchFamily="34" charset="0"/>
                  <a:ea typeface="Calibri" panose="020F0502020204030204" pitchFamily="34" charset="0"/>
                  <a:cs typeface="Calibri" panose="020F0502020204030204" pitchFamily="34" charset="0"/>
                </a:rPr>
                <a:t>many</a:t>
              </a:r>
              <a:r>
                <a:rPr lang="en-GB" sz="900" b="1" spc="-40">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900" b="1">
                  <a:solidFill>
                    <a:srgbClr val="3F719B"/>
                  </a:solidFill>
                  <a:latin typeface="Calibri" panose="020F0502020204030204" pitchFamily="34" charset="0"/>
                  <a:ea typeface="Calibri" panose="020F0502020204030204" pitchFamily="34" charset="0"/>
                  <a:cs typeface="Calibri" panose="020F0502020204030204" pitchFamily="34" charset="0"/>
                </a:rPr>
                <a:t>units</a:t>
              </a:r>
              <a:r>
                <a:rPr lang="en-GB" sz="900" b="1" spc="-40">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900" b="1">
                  <a:solidFill>
                    <a:srgbClr val="3F719B"/>
                  </a:solidFill>
                  <a:latin typeface="Calibri" panose="020F0502020204030204" pitchFamily="34" charset="0"/>
                  <a:ea typeface="Calibri" panose="020F0502020204030204" pitchFamily="34" charset="0"/>
                  <a:cs typeface="Calibri" panose="020F0502020204030204" pitchFamily="34" charset="0"/>
                </a:rPr>
                <a:t>in</a:t>
              </a:r>
              <a:r>
                <a:rPr lang="en-GB" sz="900" b="1" spc="-40">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900" b="1">
                  <a:solidFill>
                    <a:srgbClr val="3F719B"/>
                  </a:solidFill>
                  <a:latin typeface="Calibri" panose="020F0502020204030204" pitchFamily="34" charset="0"/>
                  <a:ea typeface="Calibri" panose="020F0502020204030204" pitchFamily="34" charset="0"/>
                  <a:cs typeface="Calibri" panose="020F0502020204030204" pitchFamily="34" charset="0"/>
                </a:rPr>
                <a:t>a</a:t>
              </a:r>
              <a:r>
                <a:rPr lang="en-GB" sz="900" b="1" spc="-40">
                  <a:solidFill>
                    <a:srgbClr val="3F719B"/>
                  </a:solidFill>
                  <a:latin typeface="Calibri" panose="020F0502020204030204" pitchFamily="34" charset="0"/>
                  <a:ea typeface="Calibri" panose="020F0502020204030204" pitchFamily="34" charset="0"/>
                  <a:cs typeface="Calibri" panose="020F0502020204030204" pitchFamily="34" charset="0"/>
                </a:rPr>
                <a:t> </a:t>
              </a:r>
              <a:r>
                <a:rPr lang="en-GB" sz="900" b="1">
                  <a:solidFill>
                    <a:srgbClr val="3F719B"/>
                  </a:solidFill>
                  <a:latin typeface="Calibri" panose="020F0502020204030204" pitchFamily="34" charset="0"/>
                  <a:ea typeface="Calibri" panose="020F0502020204030204" pitchFamily="34" charset="0"/>
                  <a:cs typeface="Calibri" panose="020F0502020204030204" pitchFamily="34" charset="0"/>
                </a:rPr>
                <a:t>drink?</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pic>
          <p:nvPicPr>
            <p:cNvPr id="22587" name="Picture 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2876" y="564056"/>
              <a:ext cx="179832" cy="27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Shape 17026"/>
            <p:cNvSpPr/>
            <p:nvPr/>
          </p:nvSpPr>
          <p:spPr>
            <a:xfrm>
              <a:off x="2244279" y="531393"/>
              <a:ext cx="172332" cy="293132"/>
            </a:xfrm>
            <a:custGeom>
              <a:avLst/>
              <a:gdLst/>
              <a:ahLst/>
              <a:cxnLst/>
              <a:rect l="0" t="0" r="0" b="0"/>
              <a:pathLst>
                <a:path w="172720" h="293522">
                  <a:moveTo>
                    <a:pt x="0" y="0"/>
                  </a:moveTo>
                  <a:lnTo>
                    <a:pt x="172720" y="0"/>
                  </a:lnTo>
                  <a:lnTo>
                    <a:pt x="172720" y="293522"/>
                  </a:lnTo>
                  <a:lnTo>
                    <a:pt x="0" y="293522"/>
                  </a:lnTo>
                  <a:lnTo>
                    <a:pt x="0" y="0"/>
                  </a:lnTo>
                </a:path>
              </a:pathLst>
            </a:custGeom>
            <a:ln w="0" cap="flat">
              <a:miter lim="100000"/>
            </a:ln>
          </p:spPr>
          <p:style>
            <a:lnRef idx="0">
              <a:srgbClr val="000000">
                <a:alpha val="0"/>
              </a:srgbClr>
            </a:lnRef>
            <a:fillRef idx="1">
              <a:srgbClr val="FFFEFD"/>
            </a:fillRef>
            <a:effectRef idx="0">
              <a:scrgbClr r="0" g="0" b="0"/>
            </a:effectRef>
            <a:fontRef idx="none"/>
          </p:style>
          <p:txBody>
            <a:bodyPr/>
            <a:lstStyle/>
            <a:p>
              <a:pPr>
                <a:defRPr/>
              </a:pPr>
              <a:endParaRPr lang="en-GB">
                <a:ea typeface="MS PGothic" panose="020B0600070205080204" pitchFamily="34" charset="-128"/>
              </a:endParaRPr>
            </a:p>
          </p:txBody>
        </p:sp>
        <p:sp>
          <p:nvSpPr>
            <p:cNvPr id="61" name="Shape 17027"/>
            <p:cNvSpPr/>
            <p:nvPr/>
          </p:nvSpPr>
          <p:spPr>
            <a:xfrm>
              <a:off x="657635" y="72922"/>
              <a:ext cx="51502" cy="224542"/>
            </a:xfrm>
            <a:custGeom>
              <a:avLst/>
              <a:gdLst/>
              <a:ahLst/>
              <a:cxnLst/>
              <a:rect l="0" t="0" r="0" b="0"/>
              <a:pathLst>
                <a:path w="51372" h="224727">
                  <a:moveTo>
                    <a:pt x="0" y="0"/>
                  </a:moveTo>
                  <a:lnTo>
                    <a:pt x="51372" y="0"/>
                  </a:lnTo>
                  <a:lnTo>
                    <a:pt x="51372" y="224727"/>
                  </a:lnTo>
                  <a:lnTo>
                    <a:pt x="0" y="224727"/>
                  </a:lnTo>
                  <a:lnTo>
                    <a:pt x="0" y="0"/>
                  </a:lnTo>
                </a:path>
              </a:pathLst>
            </a:custGeom>
            <a:ln w="0" cap="flat">
              <a:miter lim="100000"/>
            </a:ln>
          </p:spPr>
          <p:style>
            <a:lnRef idx="0">
              <a:srgbClr val="000000">
                <a:alpha val="0"/>
              </a:srgbClr>
            </a:lnRef>
            <a:fillRef idx="1">
              <a:srgbClr val="FFFEFD"/>
            </a:fillRef>
            <a:effectRef idx="0">
              <a:scrgbClr r="0" g="0" b="0"/>
            </a:effectRef>
            <a:fontRef idx="none"/>
          </p:style>
          <p:txBody>
            <a:bodyPr/>
            <a:lstStyle/>
            <a:p>
              <a:pPr>
                <a:defRPr/>
              </a:pPr>
              <a:endParaRPr lang="en-GB">
                <a:ea typeface="MS PGothic" panose="020B0600070205080204" pitchFamily="34" charset="-128"/>
              </a:endParaRPr>
            </a:p>
          </p:txBody>
        </p:sp>
        <p:sp>
          <p:nvSpPr>
            <p:cNvPr id="62" name="Shape 17028"/>
            <p:cNvSpPr/>
            <p:nvPr/>
          </p:nvSpPr>
          <p:spPr>
            <a:xfrm>
              <a:off x="486294" y="47652"/>
              <a:ext cx="54472" cy="246203"/>
            </a:xfrm>
            <a:custGeom>
              <a:avLst/>
              <a:gdLst/>
              <a:ahLst/>
              <a:cxnLst/>
              <a:rect l="0" t="0" r="0" b="0"/>
              <a:pathLst>
                <a:path w="54966" h="246507">
                  <a:moveTo>
                    <a:pt x="0" y="0"/>
                  </a:moveTo>
                  <a:lnTo>
                    <a:pt x="54966" y="0"/>
                  </a:lnTo>
                  <a:lnTo>
                    <a:pt x="54966" y="246507"/>
                  </a:lnTo>
                  <a:lnTo>
                    <a:pt x="0" y="246507"/>
                  </a:lnTo>
                  <a:lnTo>
                    <a:pt x="0" y="0"/>
                  </a:lnTo>
                </a:path>
              </a:pathLst>
            </a:custGeom>
            <a:ln w="0" cap="flat">
              <a:miter lim="100000"/>
            </a:ln>
          </p:spPr>
          <p:style>
            <a:lnRef idx="0">
              <a:srgbClr val="000000">
                <a:alpha val="0"/>
              </a:srgbClr>
            </a:lnRef>
            <a:fillRef idx="1">
              <a:srgbClr val="FFFEFD"/>
            </a:fillRef>
            <a:effectRef idx="0">
              <a:scrgbClr r="0" g="0" b="0"/>
            </a:effectRef>
            <a:fontRef idx="none"/>
          </p:style>
          <p:txBody>
            <a:bodyPr/>
            <a:lstStyle/>
            <a:p>
              <a:pPr>
                <a:defRPr/>
              </a:pPr>
              <a:endParaRPr lang="en-GB">
                <a:ea typeface="MS PGothic" panose="020B0600070205080204" pitchFamily="34" charset="-128"/>
              </a:endParaRPr>
            </a:p>
          </p:txBody>
        </p:sp>
        <p:sp>
          <p:nvSpPr>
            <p:cNvPr id="63" name="Shape 1051"/>
            <p:cNvSpPr/>
            <p:nvPr/>
          </p:nvSpPr>
          <p:spPr>
            <a:xfrm>
              <a:off x="653673" y="264252"/>
              <a:ext cx="57444" cy="41154"/>
            </a:xfrm>
            <a:custGeom>
              <a:avLst/>
              <a:gdLst/>
              <a:ahLst/>
              <a:cxnLst/>
              <a:rect l="0" t="0" r="0" b="0"/>
              <a:pathLst>
                <a:path w="57836" h="41427">
                  <a:moveTo>
                    <a:pt x="14453" y="0"/>
                  </a:moveTo>
                  <a:lnTo>
                    <a:pt x="43383" y="0"/>
                  </a:lnTo>
                  <a:lnTo>
                    <a:pt x="57836" y="20713"/>
                  </a:lnTo>
                  <a:lnTo>
                    <a:pt x="43383" y="41427"/>
                  </a:lnTo>
                  <a:lnTo>
                    <a:pt x="14453" y="41427"/>
                  </a:lnTo>
                  <a:lnTo>
                    <a:pt x="0" y="20713"/>
                  </a:lnTo>
                  <a:lnTo>
                    <a:pt x="14453" y="0"/>
                  </a:ln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pPr>
                <a:defRPr/>
              </a:pPr>
              <a:endParaRPr lang="en-GB">
                <a:ea typeface="MS PGothic" panose="020B0600070205080204" pitchFamily="34" charset="-128"/>
              </a:endParaRPr>
            </a:p>
          </p:txBody>
        </p:sp>
        <p:sp>
          <p:nvSpPr>
            <p:cNvPr id="64" name="Shape 1052"/>
            <p:cNvSpPr/>
            <p:nvPr/>
          </p:nvSpPr>
          <p:spPr>
            <a:xfrm>
              <a:off x="468466" y="259920"/>
              <a:ext cx="70319" cy="63536"/>
            </a:xfrm>
            <a:custGeom>
              <a:avLst/>
              <a:gdLst/>
              <a:ahLst/>
              <a:cxnLst/>
              <a:rect l="0" t="0" r="0" b="0"/>
              <a:pathLst>
                <a:path w="70256" h="63602">
                  <a:moveTo>
                    <a:pt x="17564" y="0"/>
                  </a:moveTo>
                  <a:lnTo>
                    <a:pt x="52692" y="0"/>
                  </a:lnTo>
                  <a:lnTo>
                    <a:pt x="70256" y="31801"/>
                  </a:lnTo>
                  <a:lnTo>
                    <a:pt x="52692" y="63602"/>
                  </a:lnTo>
                  <a:lnTo>
                    <a:pt x="17564" y="63602"/>
                  </a:lnTo>
                  <a:lnTo>
                    <a:pt x="0" y="31801"/>
                  </a:lnTo>
                  <a:lnTo>
                    <a:pt x="17564" y="0"/>
                  </a:ln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pPr>
                <a:defRPr/>
              </a:pPr>
              <a:endParaRPr lang="en-GB">
                <a:ea typeface="MS PGothic" panose="020B0600070205080204" pitchFamily="34" charset="-128"/>
              </a:endParaRPr>
            </a:p>
          </p:txBody>
        </p:sp>
        <p:sp>
          <p:nvSpPr>
            <p:cNvPr id="65" name="Shape 17029"/>
            <p:cNvSpPr/>
            <p:nvPr/>
          </p:nvSpPr>
          <p:spPr>
            <a:xfrm>
              <a:off x="408051" y="1324150"/>
              <a:ext cx="100032" cy="194940"/>
            </a:xfrm>
            <a:custGeom>
              <a:avLst/>
              <a:gdLst/>
              <a:ahLst/>
              <a:cxnLst/>
              <a:rect l="0" t="0" r="0" b="0"/>
              <a:pathLst>
                <a:path w="100076" h="195009">
                  <a:moveTo>
                    <a:pt x="0" y="0"/>
                  </a:moveTo>
                  <a:lnTo>
                    <a:pt x="100076" y="0"/>
                  </a:lnTo>
                  <a:lnTo>
                    <a:pt x="100076" y="195009"/>
                  </a:lnTo>
                  <a:lnTo>
                    <a:pt x="0" y="195009"/>
                  </a:lnTo>
                  <a:lnTo>
                    <a:pt x="0" y="0"/>
                  </a:lnTo>
                </a:path>
              </a:pathLst>
            </a:custGeom>
            <a:ln w="0" cap="flat">
              <a:miter lim="100000"/>
            </a:ln>
          </p:spPr>
          <p:style>
            <a:lnRef idx="0">
              <a:srgbClr val="000000">
                <a:alpha val="0"/>
              </a:srgbClr>
            </a:lnRef>
            <a:fillRef idx="1">
              <a:srgbClr val="FFFEFD"/>
            </a:fillRef>
            <a:effectRef idx="0">
              <a:scrgbClr r="0" g="0" b="0"/>
            </a:effectRef>
            <a:fontRef idx="none"/>
          </p:style>
          <p:txBody>
            <a:bodyPr/>
            <a:lstStyle/>
            <a:p>
              <a:pPr>
                <a:defRPr/>
              </a:pPr>
              <a:endParaRPr lang="en-GB">
                <a:ea typeface="MS PGothic" panose="020B0600070205080204" pitchFamily="34" charset="-128"/>
              </a:endParaRPr>
            </a:p>
          </p:txBody>
        </p:sp>
        <p:sp>
          <p:nvSpPr>
            <p:cNvPr id="66" name="Shape 17030"/>
            <p:cNvSpPr/>
            <p:nvPr/>
          </p:nvSpPr>
          <p:spPr>
            <a:xfrm>
              <a:off x="406070" y="358835"/>
              <a:ext cx="107955" cy="194940"/>
            </a:xfrm>
            <a:custGeom>
              <a:avLst/>
              <a:gdLst/>
              <a:ahLst/>
              <a:cxnLst/>
              <a:rect l="0" t="0" r="0" b="0"/>
              <a:pathLst>
                <a:path w="107772" h="195008">
                  <a:moveTo>
                    <a:pt x="0" y="0"/>
                  </a:moveTo>
                  <a:lnTo>
                    <a:pt x="107772" y="0"/>
                  </a:lnTo>
                  <a:lnTo>
                    <a:pt x="107772" y="195008"/>
                  </a:lnTo>
                  <a:lnTo>
                    <a:pt x="0" y="195008"/>
                  </a:lnTo>
                  <a:lnTo>
                    <a:pt x="0" y="0"/>
                  </a:lnTo>
                </a:path>
              </a:pathLst>
            </a:custGeom>
            <a:ln w="0" cap="flat">
              <a:miter lim="100000"/>
            </a:ln>
          </p:spPr>
          <p:style>
            <a:lnRef idx="0">
              <a:srgbClr val="000000">
                <a:alpha val="0"/>
              </a:srgbClr>
            </a:lnRef>
            <a:fillRef idx="1">
              <a:srgbClr val="FFFEFD"/>
            </a:fillRef>
            <a:effectRef idx="0">
              <a:scrgbClr r="0" g="0" b="0"/>
            </a:effectRef>
            <a:fontRef idx="none"/>
          </p:style>
          <p:txBody>
            <a:bodyPr/>
            <a:lstStyle/>
            <a:p>
              <a:pPr>
                <a:defRPr/>
              </a:pPr>
              <a:endParaRPr lang="en-GB">
                <a:ea typeface="MS PGothic" panose="020B0600070205080204" pitchFamily="34" charset="-128"/>
              </a:endParaRPr>
            </a:p>
          </p:txBody>
        </p:sp>
        <p:sp>
          <p:nvSpPr>
            <p:cNvPr id="67" name="Rectangle 66"/>
            <p:cNvSpPr/>
            <p:nvPr/>
          </p:nvSpPr>
          <p:spPr>
            <a:xfrm>
              <a:off x="2190796" y="615145"/>
              <a:ext cx="271373" cy="103246"/>
            </a:xfrm>
            <a:prstGeom prst="rect">
              <a:avLst/>
            </a:prstGeom>
            <a:ln>
              <a:noFill/>
            </a:ln>
          </p:spPr>
          <p:txBody>
            <a:bodyPr lIns="0" tIns="0" rIns="0" bIns="0"/>
            <a:lstStyle/>
            <a:p>
              <a:pPr marL="123825" indent="-6350">
                <a:lnSpc>
                  <a:spcPct val="107000"/>
                </a:lnSpc>
                <a:spcAft>
                  <a:spcPts val="800"/>
                </a:spcAft>
                <a:defRPr/>
              </a:pPr>
              <a:r>
                <a:rPr lang="en-GB" sz="500" b="1">
                  <a:solidFill>
                    <a:srgbClr val="181717"/>
                  </a:solidFill>
                  <a:latin typeface="Calibri" panose="020F0502020204030204" pitchFamily="34" charset="0"/>
                  <a:ea typeface="Calibri" panose="020F0502020204030204" pitchFamily="34" charset="0"/>
                  <a:cs typeface="Calibri" panose="020F0502020204030204" pitchFamily="34" charset="0"/>
                </a:rPr>
                <a:t>Units</a:t>
              </a:r>
              <a:r>
                <a:rPr lang="en-GB" sz="500" b="1" spc="-2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b="1">
                  <a:solidFill>
                    <a:srgbClr val="181717"/>
                  </a:solidFill>
                  <a:latin typeface="Calibri" panose="020F0502020204030204" pitchFamily="34" charset="0"/>
                  <a:ea typeface="Calibri" panose="020F0502020204030204" pitchFamily="34" charset="0"/>
                  <a:cs typeface="Calibri" panose="020F0502020204030204" pitchFamily="34" charset="0"/>
                </a:rPr>
                <a:t>of</a:t>
              </a:r>
              <a:r>
                <a:rPr lang="en-GB" sz="500" b="1" spc="-20">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68" name="Rectangle 67"/>
            <p:cNvSpPr/>
            <p:nvPr/>
          </p:nvSpPr>
          <p:spPr>
            <a:xfrm>
              <a:off x="2149199" y="685179"/>
              <a:ext cx="382300" cy="102524"/>
            </a:xfrm>
            <a:prstGeom prst="rect">
              <a:avLst/>
            </a:prstGeom>
            <a:ln>
              <a:noFill/>
            </a:ln>
          </p:spPr>
          <p:txBody>
            <a:bodyPr lIns="0" tIns="0" rIns="0" bIns="0"/>
            <a:lstStyle/>
            <a:p>
              <a:pPr marL="123825" indent="-6350">
                <a:lnSpc>
                  <a:spcPct val="107000"/>
                </a:lnSpc>
                <a:spcAft>
                  <a:spcPts val="800"/>
                </a:spcAft>
                <a:defRPr/>
              </a:pPr>
              <a:r>
                <a:rPr lang="en-GB" sz="500" b="1">
                  <a:solidFill>
                    <a:srgbClr val="181717"/>
                  </a:solidFill>
                  <a:latin typeface="Calibri" panose="020F0502020204030204" pitchFamily="34" charset="0"/>
                  <a:ea typeface="Calibri" panose="020F0502020204030204" pitchFamily="34" charset="0"/>
                  <a:cs typeface="Calibri" panose="020F0502020204030204" pitchFamily="34" charset="0"/>
                </a:rPr>
                <a:t>alcohol</a:t>
              </a:r>
              <a:r>
                <a:rPr lang="en-GB" sz="500" b="1" spc="-2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b="1">
                  <a:solidFill>
                    <a:srgbClr val="181717"/>
                  </a:solidFill>
                  <a:latin typeface="Calibri" panose="020F0502020204030204" pitchFamily="34" charset="0"/>
                  <a:ea typeface="Calibri" panose="020F0502020204030204" pitchFamily="34" charset="0"/>
                  <a:cs typeface="Calibri" panose="020F0502020204030204" pitchFamily="34" charset="0"/>
                </a:rPr>
                <a:t>per</a:t>
              </a:r>
              <a:r>
                <a:rPr lang="en-GB" sz="500" b="1" spc="-20">
                  <a:solidFill>
                    <a:srgbClr val="181717"/>
                  </a:solidFill>
                  <a:latin typeface="Calibri" panose="020F0502020204030204" pitchFamily="34" charset="0"/>
                  <a:ea typeface="Calibri" panose="020F0502020204030204" pitchFamily="34" charset="0"/>
                  <a:cs typeface="Calibri" panose="020F0502020204030204" pitchFamily="34" charset="0"/>
                </a:rPr>
                <a:t> </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2597" name="Rectangle 68"/>
            <p:cNvSpPr>
              <a:spLocks noChangeArrowheads="1"/>
            </p:cNvSpPr>
            <p:nvPr/>
          </p:nvSpPr>
          <p:spPr bwMode="auto">
            <a:xfrm>
              <a:off x="2141550" y="754689"/>
              <a:ext cx="122223" cy="1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3825" indent="-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7000"/>
                </a:lnSpc>
                <a:spcBef>
                  <a:spcPct val="0"/>
                </a:spcBef>
                <a:spcAft>
                  <a:spcPts val="800"/>
                </a:spcAft>
                <a:buNone/>
              </a:pPr>
              <a:r>
                <a:rPr lang="en-GB" altLang="en-US" sz="500" b="1">
                  <a:solidFill>
                    <a:srgbClr val="181717"/>
                  </a:solidFill>
                  <a:latin typeface="Calibri" panose="020F0502020204030204" pitchFamily="34" charset="0"/>
                </a:rPr>
                <a:t>125</a:t>
              </a:r>
              <a:endParaRPr lang="en-GB" altLang="en-US" sz="1000">
                <a:solidFill>
                  <a:srgbClr val="181717"/>
                </a:solidFill>
                <a:latin typeface="Calibri" panose="020F0502020204030204" pitchFamily="34" charset="0"/>
              </a:endParaRPr>
            </a:p>
          </p:txBody>
        </p:sp>
        <p:sp>
          <p:nvSpPr>
            <p:cNvPr id="70" name="Rectangle 69"/>
            <p:cNvSpPr/>
            <p:nvPr/>
          </p:nvSpPr>
          <p:spPr>
            <a:xfrm>
              <a:off x="2233447" y="754689"/>
              <a:ext cx="201426" cy="103204"/>
            </a:xfrm>
            <a:prstGeom prst="rect">
              <a:avLst/>
            </a:prstGeom>
            <a:ln>
              <a:noFill/>
            </a:ln>
          </p:spPr>
          <p:txBody>
            <a:bodyPr lIns="0" tIns="0" rIns="0" bIns="0"/>
            <a:lstStyle/>
            <a:p>
              <a:pPr marL="123825" indent="-6350">
                <a:lnSpc>
                  <a:spcPct val="107000"/>
                </a:lnSpc>
                <a:spcAft>
                  <a:spcPts val="800"/>
                </a:spcAft>
                <a:defRPr/>
              </a:pPr>
              <a:r>
                <a:rPr lang="en-GB" sz="500" b="1" strike="sngStrike">
                  <a:solidFill>
                    <a:srgbClr val="181717"/>
                  </a:solidFill>
                  <a:latin typeface="Calibri" panose="020F0502020204030204" pitchFamily="34" charset="0"/>
                  <a:ea typeface="Calibri" panose="020F0502020204030204" pitchFamily="34" charset="0"/>
                  <a:cs typeface="Calibri" panose="020F0502020204030204" pitchFamily="34" charset="0"/>
                </a:rPr>
                <a:t>ml</a:t>
              </a:r>
              <a:r>
                <a:rPr lang="en-GB" sz="500" b="1" strike="sngStrike" spc="-20">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500" b="1" strike="sngStrike">
                  <a:solidFill>
                    <a:srgbClr val="181717"/>
                  </a:solidFill>
                  <a:latin typeface="Calibri" panose="020F0502020204030204" pitchFamily="34" charset="0"/>
                  <a:ea typeface="Calibri" panose="020F0502020204030204" pitchFamily="34" charset="0"/>
                  <a:cs typeface="Calibri" panose="020F0502020204030204" pitchFamily="34" charset="0"/>
                </a:rPr>
                <a:t>gla</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22599" name="Rectangle 70"/>
            <p:cNvSpPr>
              <a:spLocks noChangeArrowheads="1"/>
            </p:cNvSpPr>
            <p:nvPr/>
          </p:nvSpPr>
          <p:spPr bwMode="auto">
            <a:xfrm>
              <a:off x="2384895" y="754689"/>
              <a:ext cx="63392" cy="1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3825" indent="-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7000"/>
                </a:lnSpc>
                <a:spcBef>
                  <a:spcPct val="0"/>
                </a:spcBef>
                <a:spcAft>
                  <a:spcPts val="800"/>
                </a:spcAft>
                <a:buNone/>
              </a:pPr>
              <a:r>
                <a:rPr lang="en-GB" altLang="en-US" sz="500" b="1">
                  <a:solidFill>
                    <a:srgbClr val="181717"/>
                  </a:solidFill>
                  <a:latin typeface="Calibri" panose="020F0502020204030204" pitchFamily="34" charset="0"/>
                </a:rPr>
                <a:t>ss</a:t>
              </a:r>
              <a:endParaRPr lang="en-GB" altLang="en-US" sz="1000">
                <a:solidFill>
                  <a:srgbClr val="181717"/>
                </a:solidFill>
                <a:latin typeface="Calibri" panose="020F0502020204030204" pitchFamily="34" charset="0"/>
              </a:endParaRPr>
            </a:p>
          </p:txBody>
        </p:sp>
        <p:sp>
          <p:nvSpPr>
            <p:cNvPr id="72" name="Rectangle 71"/>
            <p:cNvSpPr/>
            <p:nvPr/>
          </p:nvSpPr>
          <p:spPr>
            <a:xfrm>
              <a:off x="2154151" y="468579"/>
              <a:ext cx="660606" cy="123462"/>
            </a:xfrm>
            <a:prstGeom prst="rect">
              <a:avLst/>
            </a:prstGeom>
            <a:ln>
              <a:noFill/>
            </a:ln>
          </p:spPr>
          <p:txBody>
            <a:bodyPr lIns="0" tIns="0" rIns="0" bIns="0"/>
            <a:lstStyle/>
            <a:p>
              <a:pPr marL="123825" indent="-6350">
                <a:lnSpc>
                  <a:spcPct val="107000"/>
                </a:lnSpc>
                <a:spcAft>
                  <a:spcPts val="800"/>
                </a:spcAft>
                <a:defRPr/>
              </a:pPr>
              <a:r>
                <a:rPr lang="en-GB" sz="600" b="1">
                  <a:solidFill>
                    <a:srgbClr val="181717"/>
                  </a:solidFill>
                  <a:latin typeface="Calibri" panose="020F0502020204030204" pitchFamily="34" charset="0"/>
                  <a:ea typeface="Calibri" panose="020F0502020204030204" pitchFamily="34" charset="0"/>
                  <a:cs typeface="Calibri" panose="020F0502020204030204" pitchFamily="34" charset="0"/>
                </a:rPr>
                <a:t>Know</a:t>
              </a:r>
              <a:r>
                <a:rPr lang="en-GB" sz="600" b="1" spc="-2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600" b="1">
                  <a:solidFill>
                    <a:srgbClr val="181717"/>
                  </a:solidFill>
                  <a:latin typeface="Calibri" panose="020F0502020204030204" pitchFamily="34" charset="0"/>
                  <a:ea typeface="Calibri" panose="020F0502020204030204" pitchFamily="34" charset="0"/>
                  <a:cs typeface="Calibri" panose="020F0502020204030204" pitchFamily="34" charset="0"/>
                </a:rPr>
                <a:t>your</a:t>
              </a:r>
              <a:r>
                <a:rPr lang="en-GB" sz="600" b="1" spc="-25">
                  <a:solidFill>
                    <a:srgbClr val="181717"/>
                  </a:solidFill>
                  <a:latin typeface="Calibri" panose="020F0502020204030204" pitchFamily="34" charset="0"/>
                  <a:ea typeface="Calibri" panose="020F0502020204030204" pitchFamily="34" charset="0"/>
                  <a:cs typeface="Calibri" panose="020F0502020204030204" pitchFamily="34" charset="0"/>
                </a:rPr>
                <a:t> </a:t>
              </a:r>
              <a:r>
                <a:rPr lang="en-GB" sz="600" b="1">
                  <a:solidFill>
                    <a:srgbClr val="181717"/>
                  </a:solidFill>
                  <a:latin typeface="Calibri" panose="020F0502020204030204" pitchFamily="34" charset="0"/>
                  <a:ea typeface="Calibri" panose="020F0502020204030204" pitchFamily="34" charset="0"/>
                  <a:cs typeface="Calibri" panose="020F0502020204030204" pitchFamily="34" charset="0"/>
                </a:rPr>
                <a:t>limits</a:t>
              </a:r>
              <a:endParaRPr lang="en-GB" sz="1000">
                <a:solidFill>
                  <a:srgbClr val="181717"/>
                </a:solidFill>
                <a:latin typeface="Calibri" panose="020F0502020204030204" pitchFamily="34" charset="0"/>
                <a:ea typeface="Calibri" panose="020F0502020204030204" pitchFamily="34" charset="0"/>
                <a:cs typeface="Calibri" panose="020F0502020204030204" pitchFamily="34" charset="0"/>
              </a:endParaRPr>
            </a:p>
          </p:txBody>
        </p:sp>
        <p:sp>
          <p:nvSpPr>
            <p:cNvPr id="73" name="Shape 17055"/>
            <p:cNvSpPr/>
            <p:nvPr/>
          </p:nvSpPr>
          <p:spPr>
            <a:xfrm>
              <a:off x="1403417" y="196384"/>
              <a:ext cx="173322" cy="104690"/>
            </a:xfrm>
            <a:custGeom>
              <a:avLst/>
              <a:gdLst/>
              <a:ahLst/>
              <a:cxnLst/>
              <a:rect l="0" t="0" r="0" b="0"/>
              <a:pathLst>
                <a:path w="172720" h="104775">
                  <a:moveTo>
                    <a:pt x="0" y="0"/>
                  </a:moveTo>
                  <a:lnTo>
                    <a:pt x="172720" y="0"/>
                  </a:lnTo>
                  <a:lnTo>
                    <a:pt x="172720" y="104775"/>
                  </a:lnTo>
                  <a:lnTo>
                    <a:pt x="0" y="104775"/>
                  </a:lnTo>
                  <a:lnTo>
                    <a:pt x="0" y="0"/>
                  </a:lnTo>
                </a:path>
              </a:pathLst>
            </a:custGeom>
            <a:ln w="0" cap="flat">
              <a:miter lim="100000"/>
            </a:ln>
          </p:spPr>
          <p:style>
            <a:lnRef idx="0">
              <a:srgbClr val="000000">
                <a:alpha val="0"/>
              </a:srgbClr>
            </a:lnRef>
            <a:fillRef idx="1">
              <a:srgbClr val="FFFEFD"/>
            </a:fillRef>
            <a:effectRef idx="0">
              <a:scrgbClr r="0" g="0" b="0"/>
            </a:effectRef>
            <a:fontRef idx="none"/>
          </p:style>
          <p:txBody>
            <a:bodyPr/>
            <a:lstStyle/>
            <a:p>
              <a:pPr>
                <a:defRPr/>
              </a:pPr>
              <a:endParaRPr lang="en-GB">
                <a:ea typeface="MS PGothic" panose="020B0600070205080204" pitchFamily="34" charset="-128"/>
              </a:endParaRPr>
            </a:p>
          </p:txBody>
        </p:sp>
      </p:grpSp>
      <p:pic>
        <p:nvPicPr>
          <p:cNvPr id="22534"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7290" y="5175252"/>
            <a:ext cx="197008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descr="E:\AET GOVERNANCE\Governance\Other\Logo with strapline.png"/>
          <p:cNvPicPr/>
          <p:nvPr/>
        </p:nvPicPr>
        <p:blipFill>
          <a:blip r:embed="rId13">
            <a:extLst>
              <a:ext uri="{28A0092B-C50C-407E-A947-70E740481C1C}">
                <a14:useLocalDpi xmlns:a14="http://schemas.microsoft.com/office/drawing/2010/main" val="0"/>
              </a:ext>
            </a:extLst>
          </a:blip>
          <a:srcRect/>
          <a:stretch>
            <a:fillRect/>
          </a:stretch>
        </p:blipFill>
        <p:spPr bwMode="auto">
          <a:xfrm>
            <a:off x="1218532" y="5994408"/>
            <a:ext cx="1816768" cy="782980"/>
          </a:xfrm>
          <a:prstGeom prst="rect">
            <a:avLst/>
          </a:prstGeom>
          <a:noFill/>
          <a:ln>
            <a:noFill/>
          </a:ln>
        </p:spPr>
      </p:pic>
      <p:pic>
        <p:nvPicPr>
          <p:cNvPr id="75" name="Picture 74" descr="TAAlogo.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72815" y="5612511"/>
            <a:ext cx="1417684" cy="12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82015888"/>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143000" y="2"/>
            <a:ext cx="9906000" cy="900113"/>
          </a:xfrm>
        </p:spPr>
        <p:txBody>
          <a:bodyPr>
            <a:normAutofit/>
          </a:bodyPr>
          <a:lstStyle/>
          <a:p>
            <a:r>
              <a:rPr lang="en-GB" altLang="en-US" sz="2800" dirty="0">
                <a:solidFill>
                  <a:srgbClr val="C00000"/>
                </a:solidFill>
              </a:rPr>
              <a:t>student led: work in small groups to plan an 18</a:t>
            </a:r>
            <a:r>
              <a:rPr lang="en-GB" altLang="en-US" sz="2800" baseline="30000" dirty="0">
                <a:solidFill>
                  <a:srgbClr val="C00000"/>
                </a:solidFill>
              </a:rPr>
              <a:t>th</a:t>
            </a:r>
            <a:r>
              <a:rPr lang="en-GB" altLang="en-US" sz="2800" dirty="0">
                <a:solidFill>
                  <a:srgbClr val="C00000"/>
                </a:solidFill>
              </a:rPr>
              <a:t> Birthday party</a:t>
            </a:r>
          </a:p>
        </p:txBody>
      </p:sp>
      <p:sp>
        <p:nvSpPr>
          <p:cNvPr id="24579" name="TextBox 3"/>
          <p:cNvSpPr txBox="1">
            <a:spLocks noChangeArrowheads="1"/>
          </p:cNvSpPr>
          <p:nvPr/>
        </p:nvSpPr>
        <p:spPr bwMode="auto">
          <a:xfrm>
            <a:off x="1770063" y="1173165"/>
            <a:ext cx="876141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2400" dirty="0"/>
              <a:t>spend 10 minutes planning an evening out to celebrate an 18</a:t>
            </a:r>
            <a:r>
              <a:rPr lang="en-GB" altLang="en-US" sz="2400" baseline="30000" dirty="0"/>
              <a:t>th</a:t>
            </a:r>
            <a:r>
              <a:rPr lang="en-GB" altLang="en-US" sz="2400" dirty="0"/>
              <a:t> Birthday party ( use Mike or Emma if more appropriate)</a:t>
            </a:r>
          </a:p>
          <a:p>
            <a:pPr>
              <a:spcBef>
                <a:spcPct val="0"/>
              </a:spcBef>
              <a:buFontTx/>
              <a:buNone/>
            </a:pPr>
            <a:endParaRPr lang="en-GB" altLang="en-US" sz="2400" dirty="0"/>
          </a:p>
          <a:p>
            <a:pPr>
              <a:spcBef>
                <a:spcPct val="0"/>
              </a:spcBef>
              <a:buFontTx/>
              <a:buNone/>
            </a:pPr>
            <a:r>
              <a:rPr lang="en-GB" altLang="en-US" sz="2400" dirty="0"/>
              <a:t>Think about where you meet, getting ready, </a:t>
            </a:r>
          </a:p>
          <a:p>
            <a:pPr>
              <a:spcBef>
                <a:spcPct val="0"/>
              </a:spcBef>
              <a:buFontTx/>
              <a:buNone/>
            </a:pPr>
            <a:r>
              <a:rPr lang="en-GB" altLang="en-US" sz="2400" dirty="0"/>
              <a:t>when/what you would eat, </a:t>
            </a:r>
          </a:p>
          <a:p>
            <a:pPr>
              <a:spcBef>
                <a:spcPct val="0"/>
              </a:spcBef>
              <a:buFontTx/>
              <a:buNone/>
            </a:pPr>
            <a:r>
              <a:rPr lang="en-GB" altLang="en-US" sz="2400" dirty="0"/>
              <a:t>how many people are involved, </a:t>
            </a:r>
          </a:p>
          <a:p>
            <a:pPr>
              <a:spcBef>
                <a:spcPct val="0"/>
              </a:spcBef>
              <a:buFontTx/>
              <a:buNone/>
            </a:pPr>
            <a:r>
              <a:rPr lang="en-GB" altLang="en-US" sz="2400" dirty="0"/>
              <a:t>where you go at what time</a:t>
            </a:r>
          </a:p>
          <a:p>
            <a:pPr>
              <a:spcBef>
                <a:spcPct val="0"/>
              </a:spcBef>
              <a:buFontTx/>
              <a:buNone/>
            </a:pPr>
            <a:r>
              <a:rPr lang="en-GB" altLang="en-US" sz="2400" dirty="0"/>
              <a:t>what you do during the course of the evening</a:t>
            </a:r>
          </a:p>
          <a:p>
            <a:pPr>
              <a:spcBef>
                <a:spcPct val="0"/>
              </a:spcBef>
              <a:buFontTx/>
              <a:buNone/>
            </a:pPr>
            <a:r>
              <a:rPr lang="en-GB" altLang="en-US" sz="2400" dirty="0"/>
              <a:t>How you plan to get home </a:t>
            </a:r>
          </a:p>
          <a:p>
            <a:pPr>
              <a:spcBef>
                <a:spcPct val="0"/>
              </a:spcBef>
              <a:buFontTx/>
              <a:buNone/>
            </a:pPr>
            <a:r>
              <a:rPr lang="en-GB" altLang="en-US" sz="2400" dirty="0"/>
              <a:t>how much and what would drink you during the evening?. </a:t>
            </a:r>
          </a:p>
        </p:txBody>
      </p:sp>
      <p:pic>
        <p:nvPicPr>
          <p:cNvPr id="2458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5" y="4959350"/>
            <a:ext cx="42052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9975" y="5368927"/>
            <a:ext cx="48006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08640734"/>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Screen Shot 2016-06-08 at 12.50.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36988"/>
            <a:ext cx="436403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9" descr="Screen Shot 2016-06-08 at 12.50.4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3836990"/>
            <a:ext cx="3913188"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0" descr="Screen Shot 2016-06-08 at 12.49.26.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43100" y="1590677"/>
            <a:ext cx="39131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1" descr="Screen Shot 2016-06-08 at 12.58.4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33702" y="165100"/>
            <a:ext cx="657066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2" descr="Screen Shot 2016-06-08 at 13.00.1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72202" y="1590677"/>
            <a:ext cx="4392613"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63473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solidFill>
                  <a:srgbClr val="C00000"/>
                </a:solidFill>
              </a:rPr>
              <a:t>Alcohol and the law</a:t>
            </a:r>
          </a:p>
        </p:txBody>
      </p:sp>
      <p:sp>
        <p:nvSpPr>
          <p:cNvPr id="3" name="Content Placeholder 2"/>
          <p:cNvSpPr>
            <a:spLocks noGrp="1"/>
          </p:cNvSpPr>
          <p:nvPr>
            <p:ph idx="1"/>
          </p:nvPr>
        </p:nvSpPr>
        <p:spPr>
          <a:xfrm>
            <a:off x="1143000" y="1600202"/>
            <a:ext cx="9906000" cy="4762499"/>
          </a:xfrm>
        </p:spPr>
        <p:txBody>
          <a:bodyPr/>
          <a:lstStyle/>
          <a:p>
            <a:r>
              <a:rPr lang="en-GB" dirty="0"/>
              <a:t>Use </a:t>
            </a:r>
            <a:r>
              <a:rPr lang="en-GB" dirty="0">
                <a:hlinkClick r:id="rId3"/>
              </a:rPr>
              <a:t>www.talkaboutalcohol.com</a:t>
            </a:r>
            <a:r>
              <a:rPr lang="en-GB" dirty="0"/>
              <a:t> to assess knowledge and misconceptions or to test knowledge towards the end of the session</a:t>
            </a:r>
          </a:p>
          <a:p>
            <a:r>
              <a:rPr lang="en-GB" dirty="0"/>
              <a:t>Use an ice breaker activity – conscience alley</a:t>
            </a:r>
          </a:p>
          <a:p>
            <a:r>
              <a:rPr lang="en-GB" dirty="0"/>
              <a:t>Let each student have a copy of the info –worksheet</a:t>
            </a:r>
          </a:p>
          <a:p>
            <a:r>
              <a:rPr lang="en-GB" dirty="0"/>
              <a:t>Use Alan’s story and ask students which laws have been broken at what point.</a:t>
            </a:r>
          </a:p>
        </p:txBody>
      </p:sp>
      <p:pic>
        <p:nvPicPr>
          <p:cNvPr id="4" name="Picture 3" descr="E:\AET GOVERNANCE\Governance\Other\Logo with strapline.png"/>
          <p:cNvPicPr/>
          <p:nvPr/>
        </p:nvPicPr>
        <p:blipFill>
          <a:blip r:embed="rId4">
            <a:extLst>
              <a:ext uri="{28A0092B-C50C-407E-A947-70E740481C1C}">
                <a14:useLocalDpi xmlns:a14="http://schemas.microsoft.com/office/drawing/2010/main" val="0"/>
              </a:ext>
            </a:extLst>
          </a:blip>
          <a:srcRect/>
          <a:stretch>
            <a:fillRect/>
          </a:stretch>
        </p:blipFill>
        <p:spPr bwMode="auto">
          <a:xfrm>
            <a:off x="1218532" y="5994408"/>
            <a:ext cx="1816768" cy="782980"/>
          </a:xfrm>
          <a:prstGeom prst="rect">
            <a:avLst/>
          </a:prstGeom>
          <a:noFill/>
          <a:ln>
            <a:noFill/>
          </a:ln>
        </p:spPr>
      </p:pic>
      <p:pic>
        <p:nvPicPr>
          <p:cNvPr id="5" name="Picture 4" descr="TAA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2815" y="5612511"/>
            <a:ext cx="1417684" cy="12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0260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117" y="241515"/>
            <a:ext cx="8421116" cy="452967"/>
          </a:xfrm>
        </p:spPr>
        <p:txBody>
          <a:bodyPr>
            <a:normAutofit fontScale="90000"/>
          </a:bodyPr>
          <a:lstStyle/>
          <a:p>
            <a:r>
              <a:rPr lang="en-GB" dirty="0"/>
              <a:t>Alcohol and the law</a:t>
            </a:r>
          </a:p>
        </p:txBody>
      </p:sp>
      <p:pic>
        <p:nvPicPr>
          <p:cNvPr id="7" name="Picture 6" descr="aatlsw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1046" y="-84670"/>
            <a:ext cx="9846734" cy="6955687"/>
          </a:xfrm>
          <a:prstGeom prst="rect">
            <a:avLst/>
          </a:prstGeom>
          <a:ln>
            <a:solidFill>
              <a:schemeClr val="tx1"/>
            </a:solidFill>
          </a:ln>
        </p:spPr>
      </p:pic>
      <p:sp>
        <p:nvSpPr>
          <p:cNvPr id="3" name="Rectangle 2"/>
          <p:cNvSpPr/>
          <p:nvPr/>
        </p:nvSpPr>
        <p:spPr>
          <a:xfrm>
            <a:off x="8136467" y="5926668"/>
            <a:ext cx="2650066" cy="931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90740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Screen Shot 2016-06-08 at 12.29.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40000">
            <a:off x="5397500" y="3279777"/>
            <a:ext cx="3810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descr="Screen Shot 2016-06-08 at 12.26.0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0838" y="2214563"/>
            <a:ext cx="3884612"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Screen Shot 2016-06-08 at 12.27.5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1590" y="2589213"/>
            <a:ext cx="15970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8" descr="Screen Shot 2016-06-08 at 12.34.07.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24550" y="2468565"/>
            <a:ext cx="4578350" cy="3005137"/>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10" descr="Screen Shot 2016-06-08 at 12.15.0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8840" y="298450"/>
            <a:ext cx="28543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1" descr="Screen Shot 2016-06-08 at 12.35.4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08827" y="782638"/>
            <a:ext cx="2435225"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2" descr="Screen Shot 2016-06-08 at 12.36.56.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4602" y="841375"/>
            <a:ext cx="45942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3" descr="Screen Shot 2016-06-08 at 12.26.05.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44775" y="2068515"/>
            <a:ext cx="21669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4" descr="Screen Shot 2016-06-08 at 12.39.33.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34063" y="5570538"/>
            <a:ext cx="490220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32379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a:bodyPr>
          <a:lstStyle/>
          <a:p>
            <a:pPr algn="ctr"/>
            <a:r>
              <a:rPr lang="en-GB" altLang="en-US" sz="2400" b="1" dirty="0">
                <a:cs typeface="Arial" panose="020B0604020202020204" pitchFamily="34" charset="0"/>
              </a:rPr>
              <a:t>Staying Safe</a:t>
            </a:r>
            <a:r>
              <a:rPr lang="en-GB" altLang="en-US" sz="2800" b="1" dirty="0">
                <a:solidFill>
                  <a:schemeClr val="accent2"/>
                </a:solidFill>
                <a:latin typeface="Arial" panose="020B0604020202020204" pitchFamily="34" charset="0"/>
                <a:cs typeface="Arial" panose="020B0604020202020204" pitchFamily="34" charset="0"/>
              </a:rPr>
              <a:t/>
            </a:r>
            <a:br>
              <a:rPr lang="en-GB" altLang="en-US" sz="2800" b="1" dirty="0">
                <a:solidFill>
                  <a:schemeClr val="accent2"/>
                </a:solidFill>
                <a:latin typeface="Arial" panose="020B0604020202020204" pitchFamily="34" charset="0"/>
                <a:cs typeface="Arial" panose="020B0604020202020204" pitchFamily="34" charset="0"/>
              </a:rPr>
            </a:br>
            <a:endParaRPr lang="en-GB" altLang="en-US" sz="2800" b="1" dirty="0">
              <a:solidFill>
                <a:schemeClr val="accent2"/>
              </a:solidFill>
              <a:latin typeface="Arial" panose="020B0604020202020204" pitchFamily="34" charset="0"/>
              <a:cs typeface="Arial" panose="020B0604020202020204" pitchFamily="34" charset="0"/>
            </a:endParaRPr>
          </a:p>
        </p:txBody>
      </p:sp>
      <p:sp>
        <p:nvSpPr>
          <p:cNvPr id="38915" name="Content Placeholder 2"/>
          <p:cNvSpPr>
            <a:spLocks noGrp="1"/>
          </p:cNvSpPr>
          <p:nvPr>
            <p:ph idx="1"/>
          </p:nvPr>
        </p:nvSpPr>
        <p:spPr>
          <a:xfrm>
            <a:off x="1460879" y="3473919"/>
            <a:ext cx="8915400" cy="3029802"/>
          </a:xfrm>
        </p:spPr>
        <p:txBody>
          <a:bodyPr>
            <a:normAutofit lnSpcReduction="10000"/>
          </a:bodyPr>
          <a:lstStyle/>
          <a:p>
            <a:endParaRPr lang="en-GB" altLang="en-US" dirty="0">
              <a:solidFill>
                <a:schemeClr val="accent1"/>
              </a:solidFill>
            </a:endParaRPr>
          </a:p>
          <a:p>
            <a:endParaRPr lang="en-GB" altLang="en-US" dirty="0">
              <a:solidFill>
                <a:schemeClr val="accent1"/>
              </a:solidFill>
            </a:endParaRPr>
          </a:p>
          <a:p>
            <a:r>
              <a:rPr lang="en-GB" altLang="en-US" sz="2200" dirty="0"/>
              <a:t>Use of videos clips for discussion</a:t>
            </a:r>
          </a:p>
          <a:p>
            <a:r>
              <a:rPr lang="en-GB" altLang="en-US" sz="2200" dirty="0"/>
              <a:t>Risk Scale</a:t>
            </a:r>
          </a:p>
          <a:p>
            <a:r>
              <a:rPr lang="en-GB" altLang="en-US" sz="2200" dirty="0"/>
              <a:t>Harm Reduction Emoji Equations</a:t>
            </a:r>
          </a:p>
          <a:p>
            <a:r>
              <a:rPr lang="en-GB" altLang="en-US" sz="2200" dirty="0"/>
              <a:t>Video clips with discussion activity</a:t>
            </a:r>
          </a:p>
          <a:p>
            <a:r>
              <a:rPr lang="en-GB" altLang="en-US" sz="2200" dirty="0">
                <a:hlinkClick r:id="rId3"/>
              </a:rPr>
              <a:t>http://www.bbc.co.uk/programmes/b01qnr62/clips</a:t>
            </a:r>
            <a:endParaRPr lang="en-GB" altLang="en-US" sz="2200" dirty="0"/>
          </a:p>
          <a:p>
            <a:endParaRPr lang="en-GB" altLang="en-US" sz="2200" dirty="0">
              <a:solidFill>
                <a:schemeClr val="accent2"/>
              </a:solidFill>
            </a:endParaRPr>
          </a:p>
          <a:p>
            <a:endParaRPr lang="en-GB" altLang="en-US" sz="2200" dirty="0">
              <a:solidFill>
                <a:schemeClr val="accent2"/>
              </a:solidFill>
            </a:endParaRPr>
          </a:p>
          <a:p>
            <a:endParaRPr lang="en-GB" altLang="en-US" dirty="0"/>
          </a:p>
        </p:txBody>
      </p:sp>
      <p:pic>
        <p:nvPicPr>
          <p:cNvPr id="2" name="Picture 1"/>
          <p:cNvPicPr>
            <a:picLocks noChangeAspect="1"/>
          </p:cNvPicPr>
          <p:nvPr/>
        </p:nvPicPr>
        <p:blipFill>
          <a:blip r:embed="rId4"/>
          <a:stretch>
            <a:fillRect/>
          </a:stretch>
        </p:blipFill>
        <p:spPr>
          <a:xfrm>
            <a:off x="1576884" y="1027906"/>
            <a:ext cx="9518745" cy="3339378"/>
          </a:xfrm>
          <a:prstGeom prst="rect">
            <a:avLst/>
          </a:prstGeom>
        </p:spPr>
      </p:pic>
    </p:spTree>
    <p:custDataLst>
      <p:tags r:id="rId1"/>
    </p:custDataLst>
    <p:extLst>
      <p:ext uri="{BB962C8B-B14F-4D97-AF65-F5344CB8AC3E}">
        <p14:creationId xmlns:p14="http://schemas.microsoft.com/office/powerpoint/2010/main" val="657964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1" y="1"/>
            <a:ext cx="9905999" cy="984885"/>
          </a:xfrm>
          <a:prstGeom prst="rect">
            <a:avLst/>
          </a:prstGeom>
          <a:noFill/>
        </p:spPr>
        <p:txBody>
          <a:bodyPr wrap="square" rtlCol="0">
            <a:spAutoFit/>
          </a:bodyPr>
          <a:lstStyle/>
          <a:p>
            <a:pPr algn="ctr"/>
            <a:r>
              <a:rPr lang="en-GB" sz="4000" dirty="0">
                <a:solidFill>
                  <a:srgbClr val="C00000"/>
                </a:solidFill>
                <a:cs typeface="Arial" panose="020B0604020202020204" pitchFamily="34" charset="0"/>
              </a:rPr>
              <a:t>Staying safe: avoiding negative risk taking</a:t>
            </a:r>
          </a:p>
          <a:p>
            <a:pPr algn="ctr"/>
            <a:endParaRPr lang="en-GB" b="1" dirty="0">
              <a:latin typeface="Arial" panose="020B0604020202020204" pitchFamily="34" charset="0"/>
              <a:cs typeface="Arial" panose="020B0604020202020204" pitchFamily="34" charset="0"/>
            </a:endParaRPr>
          </a:p>
        </p:txBody>
      </p:sp>
      <p:sp>
        <p:nvSpPr>
          <p:cNvPr id="3" name="TextBox 2"/>
          <p:cNvSpPr txBox="1"/>
          <p:nvPr/>
        </p:nvSpPr>
        <p:spPr>
          <a:xfrm>
            <a:off x="1638301" y="1397000"/>
            <a:ext cx="6936014" cy="3416320"/>
          </a:xfrm>
          <a:prstGeom prst="rect">
            <a:avLst/>
          </a:prstGeom>
          <a:noFill/>
        </p:spPr>
        <p:txBody>
          <a:bodyPr wrap="square" rtlCol="0">
            <a:spAutoFit/>
          </a:bodyPr>
          <a:lstStyle/>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Consequences game:   0 2 4 6  8 pages 72/73</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Use </a:t>
            </a:r>
            <a:r>
              <a:rPr lang="en-GB" sz="2400" dirty="0" err="1">
                <a:latin typeface="Arial" panose="020B0604020202020204" pitchFamily="34" charset="0"/>
                <a:cs typeface="Arial" panose="020B0604020202020204" pitchFamily="34" charset="0"/>
              </a:rPr>
              <a:t>Jordans</a:t>
            </a:r>
            <a:r>
              <a:rPr lang="en-GB" sz="2400" dirty="0">
                <a:latin typeface="Arial" panose="020B0604020202020204" pitchFamily="34" charset="0"/>
                <a:cs typeface="Arial" panose="020B0604020202020204" pitchFamily="34" charset="0"/>
              </a:rPr>
              <a:t> story</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Risk continuum and statements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SEN traffic light scenarios and emoji equations</a:t>
            </a:r>
          </a:p>
        </p:txBody>
      </p:sp>
      <p:pic>
        <p:nvPicPr>
          <p:cNvPr id="4" name="Picture 3" descr="TAA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2815" y="5612511"/>
            <a:ext cx="1417684" cy="12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AET GOVERNANCE\Governance\Other\Logo with strapline.png"/>
          <p:cNvPicPr/>
          <p:nvPr/>
        </p:nvPicPr>
        <p:blipFill>
          <a:blip r:embed="rId4">
            <a:extLst>
              <a:ext uri="{28A0092B-C50C-407E-A947-70E740481C1C}">
                <a14:useLocalDpi xmlns:a14="http://schemas.microsoft.com/office/drawing/2010/main" val="0"/>
              </a:ext>
            </a:extLst>
          </a:blip>
          <a:srcRect/>
          <a:stretch>
            <a:fillRect/>
          </a:stretch>
        </p:blipFill>
        <p:spPr bwMode="auto">
          <a:xfrm>
            <a:off x="1218532" y="5994408"/>
            <a:ext cx="1816768" cy="782980"/>
          </a:xfrm>
          <a:prstGeom prst="rect">
            <a:avLst/>
          </a:prstGeom>
          <a:noFill/>
          <a:ln>
            <a:noFill/>
          </a:ln>
        </p:spPr>
      </p:pic>
    </p:spTree>
    <p:custDataLst>
      <p:tags r:id="rId1"/>
    </p:custDataLst>
    <p:extLst>
      <p:ext uri="{BB962C8B-B14F-4D97-AF65-F5344CB8AC3E}">
        <p14:creationId xmlns:p14="http://schemas.microsoft.com/office/powerpoint/2010/main" val="2149997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0982"/>
            <a:ext cx="5598994" cy="504487"/>
          </a:xfrm>
        </p:spPr>
        <p:txBody>
          <a:bodyPr>
            <a:noAutofit/>
          </a:bodyPr>
          <a:lstStyle/>
          <a:p>
            <a:pPr algn="ctr"/>
            <a:r>
              <a:rPr lang="en-GB" sz="2400" b="1" dirty="0"/>
              <a:t>Why a separate approach for alcohol?</a:t>
            </a:r>
            <a:r>
              <a:rPr lang="en-GB" sz="2800" b="1" dirty="0"/>
              <a:t> </a:t>
            </a:r>
          </a:p>
        </p:txBody>
      </p:sp>
      <p:sp>
        <p:nvSpPr>
          <p:cNvPr id="3" name="Content Placeholder 2"/>
          <p:cNvSpPr>
            <a:spLocks noGrp="1"/>
          </p:cNvSpPr>
          <p:nvPr>
            <p:ph idx="1"/>
          </p:nvPr>
        </p:nvSpPr>
        <p:spPr>
          <a:xfrm>
            <a:off x="1143000" y="1269242"/>
            <a:ext cx="5175913" cy="5377218"/>
          </a:xfrm>
        </p:spPr>
        <p:txBody>
          <a:bodyPr>
            <a:normAutofit fontScale="92500" lnSpcReduction="10000"/>
          </a:bodyPr>
          <a:lstStyle/>
          <a:p>
            <a:r>
              <a:rPr lang="en-GB" sz="2200" dirty="0"/>
              <a:t>Alcohol is all around us – part of our society 80% of adults drink</a:t>
            </a:r>
          </a:p>
          <a:p>
            <a:r>
              <a:rPr lang="en-GB" sz="2200" dirty="0"/>
              <a:t>Not a simple ‘just say no’ message like drugs and cigarettes</a:t>
            </a:r>
          </a:p>
          <a:p>
            <a:r>
              <a:rPr lang="en-GB" sz="2200" dirty="0"/>
              <a:t>So we need young people to recognise and to categorise  risk</a:t>
            </a:r>
          </a:p>
          <a:p>
            <a:r>
              <a:rPr lang="en-GB" sz="2200" dirty="0"/>
              <a:t>To feel confident in making informed decisions (social and physical effects)</a:t>
            </a:r>
          </a:p>
          <a:p>
            <a:r>
              <a:rPr lang="en-GB" sz="2200" dirty="0"/>
              <a:t>To learn how to look after themselves and their friends, whether they choose to drink or not (consent)</a:t>
            </a:r>
          </a:p>
          <a:p>
            <a:r>
              <a:rPr lang="en-GB" sz="2200" dirty="0"/>
              <a:t>To understand they are likely to behave out of character and do other risky things the more they drink and the younger they are when they begin drinking</a:t>
            </a:r>
          </a:p>
          <a:p>
            <a:r>
              <a:rPr lang="en-GB" sz="2200" dirty="0"/>
              <a:t>To understand the consequences of our decisions and what we may ask others to do (legal)</a:t>
            </a:r>
          </a:p>
          <a:p>
            <a:endParaRPr lang="en-GB" dirty="0"/>
          </a:p>
        </p:txBody>
      </p:sp>
      <p:pic>
        <p:nvPicPr>
          <p:cNvPr id="8" name="Picture 7" descr="TAAlogo.jpg">
            <a:extLst>
              <a:ext uri="{FF2B5EF4-FFF2-40B4-BE49-F238E27FC236}">
                <a16:creationId xmlns="" xmlns:a16="http://schemas.microsoft.com/office/drawing/2014/main" id="{7EA33A43-4123-4C63-B408-BCB5E52CCC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0409" y="3634142"/>
            <a:ext cx="3940690" cy="2220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E:\AET GOVERNANCE\Governance\Other\Logo with strapline.png"/>
          <p:cNvPicPr/>
          <p:nvPr/>
        </p:nvPicPr>
        <p:blipFill>
          <a:blip r:embed="rId4">
            <a:extLst>
              <a:ext uri="{28A0092B-C50C-407E-A947-70E740481C1C}">
                <a14:useLocalDpi xmlns:a14="http://schemas.microsoft.com/office/drawing/2010/main" val="0"/>
              </a:ext>
            </a:extLst>
          </a:blip>
          <a:srcRect/>
          <a:stretch>
            <a:fillRect/>
          </a:stretch>
        </p:blipFill>
        <p:spPr bwMode="auto">
          <a:xfrm>
            <a:off x="8422105" y="1105469"/>
            <a:ext cx="2502569" cy="1721952"/>
          </a:xfrm>
          <a:prstGeom prst="rect">
            <a:avLst/>
          </a:prstGeom>
          <a:noFill/>
          <a:ln>
            <a:noFill/>
          </a:ln>
        </p:spPr>
      </p:pic>
    </p:spTree>
    <p:custDataLst>
      <p:tags r:id="rId1"/>
    </p:custDataLst>
    <p:extLst>
      <p:ext uri="{BB962C8B-B14F-4D97-AF65-F5344CB8AC3E}">
        <p14:creationId xmlns:p14="http://schemas.microsoft.com/office/powerpoint/2010/main" val="805821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786439" y="1687867"/>
            <a:ext cx="8600073" cy="2936219"/>
          </a:xfrm>
          <a:prstGeom prst="rect">
            <a:avLst/>
          </a:prstGeom>
        </p:spPr>
      </p:pic>
      <p:sp>
        <p:nvSpPr>
          <p:cNvPr id="8" name="Title 1"/>
          <p:cNvSpPr>
            <a:spLocks noGrp="1"/>
          </p:cNvSpPr>
          <p:nvPr>
            <p:ph type="title"/>
          </p:nvPr>
        </p:nvSpPr>
        <p:spPr>
          <a:xfrm>
            <a:off x="1143000" y="1"/>
            <a:ext cx="9906000" cy="1596177"/>
          </a:xfrm>
        </p:spPr>
        <p:txBody>
          <a:bodyPr>
            <a:normAutofit/>
          </a:bodyPr>
          <a:lstStyle/>
          <a:p>
            <a:r>
              <a:rPr lang="en-GB" cap="none" dirty="0">
                <a:solidFill>
                  <a:srgbClr val="660066"/>
                </a:solidFill>
                <a:latin typeface="Calibri"/>
                <a:cs typeface="Calibri"/>
              </a:rPr>
              <a:t>Harm reduction equations</a:t>
            </a:r>
          </a:p>
        </p:txBody>
      </p:sp>
    </p:spTree>
    <p:custDataLst>
      <p:tags r:id="rId1"/>
    </p:custDataLst>
    <p:extLst>
      <p:ext uri="{BB962C8B-B14F-4D97-AF65-F5344CB8AC3E}">
        <p14:creationId xmlns:p14="http://schemas.microsoft.com/office/powerpoint/2010/main" val="3736606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008063" y="335223"/>
            <a:ext cx="9906000" cy="739913"/>
          </a:xfrm>
        </p:spPr>
        <p:txBody>
          <a:bodyPr>
            <a:normAutofit/>
          </a:bodyPr>
          <a:lstStyle/>
          <a:p>
            <a:r>
              <a:rPr lang="en-GB" cap="none" dirty="0">
                <a:solidFill>
                  <a:srgbClr val="660066"/>
                </a:solidFill>
                <a:latin typeface="Calibri"/>
                <a:cs typeface="Calibri"/>
              </a:rPr>
              <a:t>Create you own harm reduction equations</a:t>
            </a:r>
            <a:endParaRPr lang="en-GB" dirty="0">
              <a:latin typeface="Calibri"/>
              <a:cs typeface="Calibri"/>
            </a:endParaRPr>
          </a:p>
        </p:txBody>
      </p:sp>
      <p:pic>
        <p:nvPicPr>
          <p:cNvPr id="2" name="Picture 1" descr="Screen Shot 2015-12-10 at 22.54.47.png"/>
          <p:cNvPicPr>
            <a:picLocks noChangeAspect="1"/>
          </p:cNvPicPr>
          <p:nvPr/>
        </p:nvPicPr>
        <p:blipFill rotWithShape="1">
          <a:blip r:embed="rId4" cstate="screen">
            <a:extLst>
              <a:ext uri="{28A0092B-C50C-407E-A947-70E740481C1C}">
                <a14:useLocalDpi xmlns:a14="http://schemas.microsoft.com/office/drawing/2010/main"/>
              </a:ext>
            </a:extLst>
          </a:blip>
          <a:srcRect l="-1" r="-31"/>
          <a:stretch/>
        </p:blipFill>
        <p:spPr>
          <a:xfrm>
            <a:off x="1949247" y="1597742"/>
            <a:ext cx="3921430" cy="2359742"/>
          </a:xfrm>
          <a:prstGeom prst="rect">
            <a:avLst/>
          </a:prstGeom>
          <a:ln w="3175" cmpd="sng">
            <a:solidFill>
              <a:schemeClr val="tx1"/>
            </a:solidFill>
          </a:ln>
        </p:spPr>
      </p:pic>
      <p:pic>
        <p:nvPicPr>
          <p:cNvPr id="3" name="Picture 2" descr="Screen Shot 2015-12-10 at 22.56.01.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5773" y="1597743"/>
            <a:ext cx="3875292" cy="2359739"/>
          </a:xfrm>
          <a:prstGeom prst="rect">
            <a:avLst/>
          </a:prstGeom>
          <a:solidFill>
            <a:schemeClr val="bg2">
              <a:lumMod val="20000"/>
              <a:lumOff val="80000"/>
            </a:schemeClr>
          </a:solidFill>
          <a:ln w="3175" cmpd="sng">
            <a:solidFill>
              <a:schemeClr val="tx1"/>
            </a:solidFill>
          </a:ln>
        </p:spPr>
      </p:pic>
      <p:pic>
        <p:nvPicPr>
          <p:cNvPr id="5" name="Picture 4" descr="drinks and food.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05999" y="4240269"/>
            <a:ext cx="4033554" cy="2352436"/>
          </a:xfrm>
          <a:prstGeom prst="rect">
            <a:avLst/>
          </a:prstGeom>
          <a:ln w="3175" cmpd="sng">
            <a:solidFill>
              <a:schemeClr val="tx1"/>
            </a:solidFill>
          </a:ln>
        </p:spPr>
      </p:pic>
    </p:spTree>
    <p:custDataLst>
      <p:tags r:id="rId1"/>
    </p:custDataLst>
    <p:extLst>
      <p:ext uri="{BB962C8B-B14F-4D97-AF65-F5344CB8AC3E}">
        <p14:creationId xmlns:p14="http://schemas.microsoft.com/office/powerpoint/2010/main" val="1557735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0318" y="862069"/>
            <a:ext cx="7799533" cy="461665"/>
          </a:xfrm>
          <a:prstGeom prst="rect">
            <a:avLst/>
          </a:prstGeom>
          <a:noFill/>
        </p:spPr>
        <p:txBody>
          <a:bodyPr wrap="square" rtlCol="0">
            <a:spAutoFit/>
          </a:bodyPr>
          <a:lstStyle/>
          <a:p>
            <a:r>
              <a:rPr lang="en-GB" sz="2400" b="1" dirty="0">
                <a:latin typeface="+mj-lt"/>
                <a:cs typeface="Arial" panose="020B0604020202020204" pitchFamily="34" charset="0"/>
              </a:rPr>
              <a:t>Staying safe: avoiding risk taking</a:t>
            </a:r>
          </a:p>
        </p:txBody>
      </p:sp>
      <p:sp>
        <p:nvSpPr>
          <p:cNvPr id="3" name="TextBox 2"/>
          <p:cNvSpPr txBox="1"/>
          <p:nvPr/>
        </p:nvSpPr>
        <p:spPr>
          <a:xfrm>
            <a:off x="1099242" y="2268561"/>
            <a:ext cx="4963885" cy="2862322"/>
          </a:xfrm>
          <a:prstGeom prst="rect">
            <a:avLst/>
          </a:prstGeom>
          <a:noFill/>
        </p:spPr>
        <p:txBody>
          <a:bodyPr wrap="square" rtlCol="0">
            <a:spAutoFit/>
          </a:bodyPr>
          <a:lstStyle/>
          <a:p>
            <a:r>
              <a:rPr lang="en-GB" sz="2000" dirty="0">
                <a:cs typeface="Arial" panose="020B0604020202020204" pitchFamily="34" charset="0"/>
              </a:rPr>
              <a:t>Conscience Alley ice breaker</a:t>
            </a:r>
          </a:p>
          <a:p>
            <a:endParaRPr lang="en-GB" sz="2000" dirty="0">
              <a:cs typeface="Arial" panose="020B0604020202020204" pitchFamily="34" charset="0"/>
            </a:endParaRPr>
          </a:p>
          <a:p>
            <a:r>
              <a:rPr lang="en-GB" sz="2000" dirty="0">
                <a:cs typeface="Arial" panose="020B0604020202020204" pitchFamily="34" charset="0"/>
              </a:rPr>
              <a:t>Use </a:t>
            </a:r>
            <a:r>
              <a:rPr lang="en-GB" sz="2000" dirty="0" err="1">
                <a:cs typeface="Arial" panose="020B0604020202020204" pitchFamily="34" charset="0"/>
              </a:rPr>
              <a:t>Jordans</a:t>
            </a:r>
            <a:r>
              <a:rPr lang="en-GB" sz="2000" dirty="0">
                <a:cs typeface="Arial" panose="020B0604020202020204" pitchFamily="34" charset="0"/>
              </a:rPr>
              <a:t> story</a:t>
            </a:r>
          </a:p>
          <a:p>
            <a:endParaRPr lang="en-GB" sz="2000" dirty="0">
              <a:cs typeface="Arial" panose="020B0604020202020204" pitchFamily="34" charset="0"/>
            </a:endParaRPr>
          </a:p>
          <a:p>
            <a:r>
              <a:rPr lang="en-GB" sz="2000" dirty="0">
                <a:cs typeface="Arial" panose="020B0604020202020204" pitchFamily="34" charset="0"/>
              </a:rPr>
              <a:t>Risk continuum and statements</a:t>
            </a:r>
          </a:p>
          <a:p>
            <a:endParaRPr lang="en-GB" sz="2000" dirty="0">
              <a:cs typeface="Arial" panose="020B0604020202020204" pitchFamily="34" charset="0"/>
            </a:endParaRPr>
          </a:p>
          <a:p>
            <a:r>
              <a:rPr lang="en-GB" sz="2000" dirty="0">
                <a:cs typeface="Arial" panose="020B0604020202020204" pitchFamily="34" charset="0"/>
              </a:rPr>
              <a:t>SEN traffic light scenarios</a:t>
            </a:r>
          </a:p>
          <a:p>
            <a:endParaRPr lang="en-GB" sz="2000" dirty="0">
              <a:cs typeface="Arial" panose="020B0604020202020204" pitchFamily="34" charset="0"/>
            </a:endParaRPr>
          </a:p>
          <a:p>
            <a:r>
              <a:rPr lang="en-GB" sz="2000" dirty="0">
                <a:cs typeface="Arial" panose="020B0604020202020204" pitchFamily="34" charset="0"/>
              </a:rPr>
              <a:t>Consent – Yes &amp; No</a:t>
            </a:r>
          </a:p>
        </p:txBody>
      </p:sp>
      <p:pic>
        <p:nvPicPr>
          <p:cNvPr id="7" name="Picture 2" descr="alcohol-effects-on-teens.jpg">
            <a:extLst>
              <a:ext uri="{FF2B5EF4-FFF2-40B4-BE49-F238E27FC236}">
                <a16:creationId xmlns="" xmlns:a16="http://schemas.microsoft.com/office/drawing/2014/main" id="{80819A24-F952-4978-BED6-76768A5310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28522" y="4221359"/>
            <a:ext cx="3278783" cy="236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s://encrypted-tbn1.gstatic.com/images?q=tbn:ANd9GcTR3wqgCLCImAqFx08rCJJ5q309QPWAoPkigXJeusdJfuaW0KVoFQ">
            <a:extLst>
              <a:ext uri="{FF2B5EF4-FFF2-40B4-BE49-F238E27FC236}">
                <a16:creationId xmlns="" xmlns:a16="http://schemas.microsoft.com/office/drawing/2014/main" id="{E1427E2F-F6BC-4BE7-BD44-AA0992089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876" y="2603328"/>
            <a:ext cx="3220739" cy="205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E:\AET GOVERNANCE\Governance\Other\Logo with strapline.png"/>
          <p:cNvPicPr/>
          <p:nvPr/>
        </p:nvPicPr>
        <p:blipFill>
          <a:blip r:embed="rId5">
            <a:extLst>
              <a:ext uri="{28A0092B-C50C-407E-A947-70E740481C1C}">
                <a14:useLocalDpi xmlns:a14="http://schemas.microsoft.com/office/drawing/2010/main" val="0"/>
              </a:ext>
            </a:extLst>
          </a:blip>
          <a:srcRect/>
          <a:stretch>
            <a:fillRect/>
          </a:stretch>
        </p:blipFill>
        <p:spPr bwMode="auto">
          <a:xfrm>
            <a:off x="9100963" y="462758"/>
            <a:ext cx="2502569" cy="1721952"/>
          </a:xfrm>
          <a:prstGeom prst="rect">
            <a:avLst/>
          </a:prstGeom>
          <a:noFill/>
          <a:ln>
            <a:noFill/>
          </a:ln>
        </p:spPr>
      </p:pic>
    </p:spTree>
    <p:custDataLst>
      <p:tags r:id="rId1"/>
    </p:custDataLst>
    <p:extLst>
      <p:ext uri="{BB962C8B-B14F-4D97-AF65-F5344CB8AC3E}">
        <p14:creationId xmlns:p14="http://schemas.microsoft.com/office/powerpoint/2010/main" val="2351377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flipH="1">
            <a:off x="7496327" y="1610230"/>
            <a:ext cx="3079607" cy="4880488"/>
          </a:xfrm>
          <a:prstGeom prst="rect">
            <a:avLst/>
          </a:prstGeom>
          <a:noFill/>
          <a:ln w="3175" cmpd="sng">
            <a:solidFill>
              <a:schemeClr val="tx2"/>
            </a:solidFill>
            <a:miter lim="800000"/>
            <a:headEnd/>
            <a:tailEnd/>
          </a:ln>
        </p:spPr>
        <p:txBody>
          <a:bodyPr rot="0" vert="horz" wrap="square" lIns="91440" tIns="45720" rIns="91440" bIns="45720" anchor="t" anchorCtr="0">
            <a:noAutofit/>
          </a:bodyPr>
          <a:lstStyle/>
          <a:p>
            <a:pPr algn="ctr">
              <a:lnSpc>
                <a:spcPct val="115000"/>
              </a:lnSpc>
              <a:spcBef>
                <a:spcPts val="500"/>
              </a:spcBef>
              <a:spcAft>
                <a:spcPts val="1000"/>
              </a:spcAft>
            </a:pPr>
            <a:r>
              <a:rPr lang="en-GB" sz="2000" dirty="0">
                <a:solidFill>
                  <a:schemeClr val="tx2"/>
                </a:solidFill>
                <a:latin typeface="Calibri"/>
                <a:ea typeface="Tw Cen MT"/>
                <a:cs typeface="Calibri"/>
              </a:rPr>
              <a:t>When we make the wrong decisions</a:t>
            </a:r>
          </a:p>
          <a:p>
            <a:pPr>
              <a:lnSpc>
                <a:spcPct val="115000"/>
              </a:lnSpc>
              <a:spcBef>
                <a:spcPts val="500"/>
              </a:spcBef>
              <a:spcAft>
                <a:spcPts val="1000"/>
              </a:spcAft>
            </a:pPr>
            <a:r>
              <a:rPr lang="en-GB" sz="2200" dirty="0">
                <a:latin typeface="Tw Cen MT"/>
                <a:ea typeface="Tw Cen MT"/>
                <a:cs typeface="Times New Roman"/>
              </a:rPr>
              <a:t>                                      </a:t>
            </a:r>
            <a:endParaRPr lang="en-GB" sz="1000" dirty="0">
              <a:latin typeface="Tw Cen MT"/>
              <a:ea typeface="Tw Cen MT"/>
              <a:cs typeface="Times New Roman"/>
            </a:endParaRPr>
          </a:p>
          <a:p>
            <a:pPr>
              <a:lnSpc>
                <a:spcPct val="115000"/>
              </a:lnSpc>
              <a:spcBef>
                <a:spcPts val="500"/>
              </a:spcBef>
              <a:spcAft>
                <a:spcPts val="1000"/>
              </a:spcAft>
            </a:pPr>
            <a:r>
              <a:rPr lang="en-GB" sz="1600" dirty="0">
                <a:latin typeface="Tw Cen MT"/>
                <a:ea typeface="Tw Cen MT"/>
                <a:cs typeface="Times New Roman"/>
              </a:rPr>
              <a:t>               </a:t>
            </a:r>
            <a:endParaRPr lang="en-GB" sz="1000" dirty="0">
              <a:latin typeface="Tw Cen MT"/>
              <a:ea typeface="Tw Cen MT"/>
              <a:cs typeface="Times New Roman"/>
            </a:endParaRPr>
          </a:p>
          <a:p>
            <a:pPr>
              <a:lnSpc>
                <a:spcPct val="115000"/>
              </a:lnSpc>
              <a:spcBef>
                <a:spcPts val="500"/>
              </a:spcBef>
              <a:spcAft>
                <a:spcPts val="1000"/>
              </a:spcAft>
            </a:pPr>
            <a:r>
              <a:rPr lang="en-GB" sz="1000" dirty="0">
                <a:latin typeface="Tw Cen MT"/>
                <a:ea typeface="Tw Cen MT"/>
                <a:cs typeface="Times New Roman"/>
              </a:rPr>
              <a:t> </a:t>
            </a:r>
          </a:p>
        </p:txBody>
      </p:sp>
      <p:sp>
        <p:nvSpPr>
          <p:cNvPr id="2" name="Title 1"/>
          <p:cNvSpPr>
            <a:spLocks noGrp="1"/>
          </p:cNvSpPr>
          <p:nvPr>
            <p:ph type="title"/>
          </p:nvPr>
        </p:nvSpPr>
        <p:spPr>
          <a:xfrm>
            <a:off x="1909618" y="1"/>
            <a:ext cx="8421116" cy="1596177"/>
          </a:xfrm>
        </p:spPr>
        <p:txBody>
          <a:bodyPr>
            <a:normAutofit/>
          </a:bodyPr>
          <a:lstStyle/>
          <a:p>
            <a:pPr algn="ctr"/>
            <a:r>
              <a:rPr lang="en-US" sz="2400" b="1" cap="none" dirty="0">
                <a:cs typeface="Calibri"/>
              </a:rPr>
              <a:t>The traffic light can help us stop and think before we act!</a:t>
            </a:r>
          </a:p>
        </p:txBody>
      </p:sp>
      <p:graphicFrame>
        <p:nvGraphicFramePr>
          <p:cNvPr id="11" name="Table 10"/>
          <p:cNvGraphicFramePr>
            <a:graphicFrameLocks noGrp="1"/>
          </p:cNvGraphicFramePr>
          <p:nvPr>
            <p:extLst>
              <p:ext uri="{D42A27DB-BD31-4B8C-83A1-F6EECF244321}">
                <p14:modId xmlns:p14="http://schemas.microsoft.com/office/powerpoint/2010/main" val="2062941053"/>
              </p:ext>
            </p:extLst>
          </p:nvPr>
        </p:nvGraphicFramePr>
        <p:xfrm>
          <a:off x="3418070" y="1732942"/>
          <a:ext cx="3796351" cy="2383536"/>
        </p:xfrm>
        <a:graphic>
          <a:graphicData uri="http://schemas.openxmlformats.org/drawingml/2006/table">
            <a:tbl>
              <a:tblPr firstRow="1" firstCol="1" bandRow="1">
                <a:tableStyleId>{5C22544A-7EE6-4342-B048-85BDC9FD1C3A}</a:tableStyleId>
              </a:tblPr>
              <a:tblGrid>
                <a:gridCol w="1537365">
                  <a:extLst>
                    <a:ext uri="{9D8B030D-6E8A-4147-A177-3AD203B41FA5}">
                      <a16:colId xmlns="" xmlns:a16="http://schemas.microsoft.com/office/drawing/2014/main" val="20000"/>
                    </a:ext>
                  </a:extLst>
                </a:gridCol>
                <a:gridCol w="2258986">
                  <a:extLst>
                    <a:ext uri="{9D8B030D-6E8A-4147-A177-3AD203B41FA5}">
                      <a16:colId xmlns="" xmlns:a16="http://schemas.microsoft.com/office/drawing/2014/main" val="20001"/>
                    </a:ext>
                  </a:extLst>
                </a:gridCol>
              </a:tblGrid>
              <a:tr h="1601832">
                <a:tc>
                  <a:txBody>
                    <a:bodyPr/>
                    <a:lstStyle/>
                    <a:p>
                      <a:pPr algn="l">
                        <a:lnSpc>
                          <a:spcPct val="115000"/>
                        </a:lnSpc>
                        <a:spcAft>
                          <a:spcPts val="0"/>
                        </a:spcAft>
                      </a:pPr>
                      <a:r>
                        <a:rPr lang="en-GB" sz="2000" b="1" dirty="0">
                          <a:solidFill>
                            <a:schemeClr val="tx2"/>
                          </a:solidFill>
                          <a:effectLst/>
                          <a:latin typeface="Calibri"/>
                          <a:cs typeface="Calibri"/>
                        </a:rPr>
                        <a:t>Stop! </a:t>
                      </a:r>
                    </a:p>
                    <a:p>
                      <a:pPr algn="l">
                        <a:lnSpc>
                          <a:spcPct val="115000"/>
                        </a:lnSpc>
                        <a:spcAft>
                          <a:spcPts val="0"/>
                        </a:spcAft>
                      </a:pPr>
                      <a:r>
                        <a:rPr lang="en-GB" sz="2000" b="1" dirty="0">
                          <a:solidFill>
                            <a:schemeClr val="tx2"/>
                          </a:solidFill>
                          <a:effectLst/>
                          <a:latin typeface="Calibri"/>
                          <a:cs typeface="Calibri"/>
                        </a:rPr>
                        <a:t>NO</a:t>
                      </a:r>
                    </a:p>
                    <a:p>
                      <a:pPr algn="l">
                        <a:lnSpc>
                          <a:spcPct val="115000"/>
                        </a:lnSpc>
                        <a:spcAft>
                          <a:spcPts val="0"/>
                        </a:spcAft>
                      </a:pPr>
                      <a:r>
                        <a:rPr lang="en-GB" sz="2400" dirty="0">
                          <a:solidFill>
                            <a:schemeClr val="tx2">
                              <a:lumMod val="50000"/>
                            </a:schemeClr>
                          </a:solidFill>
                          <a:effectLst/>
                          <a:latin typeface="Calibri"/>
                          <a:cs typeface="Calibri"/>
                        </a:rPr>
                        <a:t>                                                                     </a:t>
                      </a:r>
                    </a:p>
                    <a:p>
                      <a:pPr algn="l">
                        <a:lnSpc>
                          <a:spcPct val="115000"/>
                        </a:lnSpc>
                        <a:spcAft>
                          <a:spcPts val="0"/>
                        </a:spcAft>
                      </a:pPr>
                      <a:r>
                        <a:rPr lang="en-GB" sz="2400" dirty="0">
                          <a:solidFill>
                            <a:schemeClr val="tx2">
                              <a:lumMod val="50000"/>
                            </a:schemeClr>
                          </a:solidFill>
                          <a:effectLst/>
                          <a:latin typeface="Calibri"/>
                          <a:cs typeface="Calibri"/>
                        </a:rPr>
                        <a:t> </a:t>
                      </a:r>
                    </a:p>
                    <a:p>
                      <a:pPr algn="l">
                        <a:lnSpc>
                          <a:spcPct val="115000"/>
                        </a:lnSpc>
                        <a:spcAft>
                          <a:spcPts val="0"/>
                        </a:spcAft>
                      </a:pPr>
                      <a:endParaRPr lang="en-GB" sz="2400" dirty="0">
                        <a:solidFill>
                          <a:schemeClr val="tx2">
                            <a:lumMod val="50000"/>
                          </a:schemeClr>
                        </a:solidFill>
                        <a:effectLst/>
                        <a:latin typeface="Calibri"/>
                        <a:cs typeface="Calibri"/>
                      </a:endParaRPr>
                    </a:p>
                    <a:p>
                      <a:pPr algn="l">
                        <a:lnSpc>
                          <a:spcPct val="115000"/>
                        </a:lnSpc>
                        <a:spcAft>
                          <a:spcPts val="0"/>
                        </a:spcAft>
                      </a:pPr>
                      <a:r>
                        <a:rPr lang="en-GB" sz="2400" dirty="0">
                          <a:solidFill>
                            <a:schemeClr val="tx2">
                              <a:lumMod val="50000"/>
                            </a:schemeClr>
                          </a:solidFill>
                          <a:effectLst/>
                          <a:latin typeface="Calibri"/>
                          <a:cs typeface="Calibri"/>
                        </a:rPr>
                        <a:t> </a:t>
                      </a:r>
                      <a:endParaRPr lang="en-GB" sz="2400" dirty="0">
                        <a:solidFill>
                          <a:schemeClr val="tx2">
                            <a:lumMod val="50000"/>
                          </a:schemeClr>
                        </a:solidFill>
                        <a:effectLst/>
                        <a:latin typeface="Calibri"/>
                        <a:ea typeface="Calibri" panose="020F0502020204030204" pitchFamily="34" charset="0"/>
                        <a:cs typeface="Calibri"/>
                      </a:endParaRPr>
                    </a:p>
                  </a:txBody>
                  <a:tcPr marL="55721" marR="55721" marT="0" marB="0">
                    <a:noFill/>
                  </a:tcPr>
                </a:tc>
                <a:tc>
                  <a:txBody>
                    <a:bodyPr/>
                    <a:lstStyle/>
                    <a:p>
                      <a:pPr marL="0" indent="0" algn="l">
                        <a:lnSpc>
                          <a:spcPct val="115000"/>
                        </a:lnSpc>
                        <a:spcAft>
                          <a:spcPts val="0"/>
                        </a:spcAft>
                        <a:tabLst>
                          <a:tab pos="534988" algn="l"/>
                        </a:tabLst>
                      </a:pPr>
                      <a:r>
                        <a:rPr lang="en-GB" sz="2000" b="0" dirty="0">
                          <a:solidFill>
                            <a:schemeClr val="tx2"/>
                          </a:solidFill>
                          <a:effectLst/>
                          <a:latin typeface="Calibri"/>
                          <a:cs typeface="Calibri"/>
                        </a:rPr>
                        <a:t>Don’t rush. </a:t>
                      </a:r>
                    </a:p>
                    <a:p>
                      <a:pPr marL="0" indent="0" algn="l">
                        <a:lnSpc>
                          <a:spcPct val="115000"/>
                        </a:lnSpc>
                        <a:spcAft>
                          <a:spcPts val="0"/>
                        </a:spcAft>
                        <a:tabLst>
                          <a:tab pos="534988" algn="l"/>
                        </a:tabLst>
                      </a:pPr>
                      <a:r>
                        <a:rPr lang="en-GB" sz="2000" b="0" dirty="0">
                          <a:solidFill>
                            <a:schemeClr val="tx2"/>
                          </a:solidFill>
                          <a:effectLst/>
                          <a:latin typeface="Calibri"/>
                          <a:cs typeface="Calibri"/>
                        </a:rPr>
                        <a:t>Say ‘No’ if you’re not happy</a:t>
                      </a:r>
                    </a:p>
                    <a:p>
                      <a:pPr marL="0" indent="0" algn="l">
                        <a:lnSpc>
                          <a:spcPct val="115000"/>
                        </a:lnSpc>
                        <a:spcAft>
                          <a:spcPts val="0"/>
                        </a:spcAft>
                        <a:tabLst>
                          <a:tab pos="534988" algn="l"/>
                        </a:tabLst>
                      </a:pPr>
                      <a:r>
                        <a:rPr lang="en-GB" sz="2000" b="0" dirty="0">
                          <a:solidFill>
                            <a:schemeClr val="tx2">
                              <a:lumMod val="50000"/>
                            </a:schemeClr>
                          </a:solidFill>
                          <a:effectLst/>
                          <a:latin typeface="Calibri"/>
                          <a:cs typeface="Calibri"/>
                        </a:rPr>
                        <a:t>  </a:t>
                      </a:r>
                    </a:p>
                    <a:p>
                      <a:pPr marL="0" indent="0" algn="l">
                        <a:lnSpc>
                          <a:spcPct val="115000"/>
                        </a:lnSpc>
                        <a:spcAft>
                          <a:spcPts val="0"/>
                        </a:spcAft>
                        <a:tabLst>
                          <a:tab pos="534988" algn="l"/>
                        </a:tabLst>
                      </a:pPr>
                      <a:endParaRPr lang="en-GB" sz="2400" b="0" dirty="0">
                        <a:solidFill>
                          <a:schemeClr val="tx2">
                            <a:lumMod val="50000"/>
                          </a:schemeClr>
                        </a:solidFill>
                        <a:effectLst/>
                        <a:latin typeface="Calibri"/>
                        <a:cs typeface="Calibri"/>
                      </a:endParaRPr>
                    </a:p>
                  </a:txBody>
                  <a:tcPr marL="55721" marR="55721" marT="0" marB="0">
                    <a:noFill/>
                  </a:tcPr>
                </a:tc>
                <a:extLst>
                  <a:ext uri="{0D108BD9-81ED-4DB2-BD59-A6C34878D82A}">
                    <a16:rowId xmlns="" xmlns:a16="http://schemas.microsoft.com/office/drawing/2014/main" val="10000"/>
                  </a:ext>
                </a:extLst>
              </a:tr>
            </a:tbl>
          </a:graphicData>
        </a:graphic>
      </p:graphicFrame>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90860" y="2635197"/>
            <a:ext cx="954668" cy="964370"/>
          </a:xfrm>
          <a:prstGeom prst="rect">
            <a:avLst/>
          </a:prstGeom>
          <a:ln>
            <a:noFill/>
          </a:ln>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60238" y="3568226"/>
            <a:ext cx="1160241" cy="1160132"/>
          </a:xfrm>
          <a:prstGeom prst="rect">
            <a:avLst/>
          </a:prstGeom>
        </p:spPr>
      </p:pic>
      <p:grpSp>
        <p:nvGrpSpPr>
          <p:cNvPr id="21" name="Group 20"/>
          <p:cNvGrpSpPr/>
          <p:nvPr/>
        </p:nvGrpSpPr>
        <p:grpSpPr>
          <a:xfrm>
            <a:off x="1745803" y="1786194"/>
            <a:ext cx="1380037" cy="4324481"/>
            <a:chOff x="414350" y="2056260"/>
            <a:chExt cx="1380037" cy="4324481"/>
          </a:xfrm>
        </p:grpSpPr>
        <p:pic>
          <p:nvPicPr>
            <p:cNvPr id="10" name="Picture 9" descr="Image result for images of traffic lights"/>
            <p:cNvPicPr/>
            <p:nvPr/>
          </p:nvPicPr>
          <p:blipFill rotWithShape="1">
            <a:blip r:embed="rId5" cstate="screen">
              <a:extLst>
                <a:ext uri="{28A0092B-C50C-407E-A947-70E740481C1C}">
                  <a14:useLocalDpi xmlns:a14="http://schemas.microsoft.com/office/drawing/2010/main"/>
                </a:ext>
              </a:extLst>
            </a:blip>
            <a:srcRect l="14682" t="-267" r="20251" b="267"/>
            <a:stretch/>
          </p:blipFill>
          <p:spPr bwMode="auto">
            <a:xfrm>
              <a:off x="414350" y="2056260"/>
              <a:ext cx="1380037" cy="4324481"/>
            </a:xfrm>
            <a:prstGeom prst="rect">
              <a:avLst/>
            </a:prstGeom>
            <a:noFill/>
            <a:ln>
              <a:noFill/>
            </a:ln>
          </p:spPr>
        </p:pic>
        <p:sp>
          <p:nvSpPr>
            <p:cNvPr id="3" name="Oval 2"/>
            <p:cNvSpPr/>
            <p:nvPr/>
          </p:nvSpPr>
          <p:spPr>
            <a:xfrm>
              <a:off x="612583" y="3339476"/>
              <a:ext cx="1010729" cy="1007041"/>
            </a:xfrm>
            <a:prstGeom prst="ellipse">
              <a:avLst/>
            </a:prstGeom>
            <a:solidFill>
              <a:srgbClr val="686800"/>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Oval 15"/>
            <p:cNvSpPr/>
            <p:nvPr/>
          </p:nvSpPr>
          <p:spPr>
            <a:xfrm>
              <a:off x="615451" y="4515711"/>
              <a:ext cx="1010729" cy="1014572"/>
            </a:xfrm>
            <a:prstGeom prst="ellipse">
              <a:avLst/>
            </a:prstGeom>
            <a:solidFill>
              <a:srgbClr val="116713"/>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pic>
        <p:nvPicPr>
          <p:cNvPr id="23" name="Picture 22"/>
          <p:cNvPicPr/>
          <p:nvPr/>
        </p:nvPicPr>
        <p:blipFill rotWithShape="1">
          <a:blip r:embed="rId6" cstate="screen">
            <a:extLst>
              <a:ext uri="{28A0092B-C50C-407E-A947-70E740481C1C}">
                <a14:useLocalDpi xmlns:a14="http://schemas.microsoft.com/office/drawing/2010/main"/>
              </a:ext>
            </a:extLst>
          </a:blip>
          <a:srcRect/>
          <a:stretch/>
        </p:blipFill>
        <p:spPr>
          <a:xfrm>
            <a:off x="7659805" y="4883151"/>
            <a:ext cx="1164991" cy="1557767"/>
          </a:xfrm>
          <a:prstGeom prst="rect">
            <a:avLst/>
          </a:prstGeom>
        </p:spPr>
      </p:pic>
      <p:pic>
        <p:nvPicPr>
          <p:cNvPr id="24" name="Picture 23"/>
          <p:cNvPicPr/>
          <p:nvPr/>
        </p:nvPicPr>
        <p:blipFill>
          <a:blip r:embed="rId7" cstate="screen">
            <a:extLst>
              <a:ext uri="{28A0092B-C50C-407E-A947-70E740481C1C}">
                <a14:useLocalDpi xmlns:a14="http://schemas.microsoft.com/office/drawing/2010/main"/>
              </a:ext>
            </a:extLst>
          </a:blip>
          <a:stretch>
            <a:fillRect/>
          </a:stretch>
        </p:blipFill>
        <p:spPr>
          <a:xfrm>
            <a:off x="9202442" y="3551933"/>
            <a:ext cx="1193638" cy="1183978"/>
          </a:xfrm>
          <a:prstGeom prst="rect">
            <a:avLst/>
          </a:prstGeom>
        </p:spPr>
      </p:pic>
      <p:pic>
        <p:nvPicPr>
          <p:cNvPr id="25" name="Picture 24"/>
          <p:cNvPicPr/>
          <p:nvPr/>
        </p:nvPicPr>
        <p:blipFill>
          <a:blip r:embed="rId8" cstate="screen">
            <a:extLst>
              <a:ext uri="{28A0092B-C50C-407E-A947-70E740481C1C}">
                <a14:useLocalDpi xmlns:a14="http://schemas.microsoft.com/office/drawing/2010/main"/>
              </a:ext>
            </a:extLst>
          </a:blip>
          <a:stretch>
            <a:fillRect/>
          </a:stretch>
        </p:blipFill>
        <p:spPr>
          <a:xfrm>
            <a:off x="9139344" y="4957957"/>
            <a:ext cx="1320588" cy="1048491"/>
          </a:xfrm>
          <a:prstGeom prst="rect">
            <a:avLst/>
          </a:prstGeom>
        </p:spPr>
      </p:pic>
    </p:spTree>
    <p:custDataLst>
      <p:tags r:id="rId1"/>
    </p:custDataLst>
    <p:extLst>
      <p:ext uri="{BB962C8B-B14F-4D97-AF65-F5344CB8AC3E}">
        <p14:creationId xmlns:p14="http://schemas.microsoft.com/office/powerpoint/2010/main" val="3611459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441" y="211813"/>
            <a:ext cx="9081105" cy="950209"/>
          </a:xfrm>
        </p:spPr>
        <p:txBody>
          <a:bodyPr>
            <a:noAutofit/>
          </a:bodyPr>
          <a:lstStyle/>
          <a:p>
            <a:pPr algn="ctr"/>
            <a:r>
              <a:rPr lang="en-US" sz="2400" b="1" cap="none" dirty="0"/>
              <a:t>The traffic light can help us stop and think before we act!</a:t>
            </a:r>
          </a:p>
        </p:txBody>
      </p:sp>
      <p:sp>
        <p:nvSpPr>
          <p:cNvPr id="4" name="Text Box 2"/>
          <p:cNvSpPr txBox="1">
            <a:spLocks noChangeArrowheads="1"/>
          </p:cNvSpPr>
          <p:nvPr/>
        </p:nvSpPr>
        <p:spPr bwMode="auto">
          <a:xfrm>
            <a:off x="7401824" y="1460828"/>
            <a:ext cx="3156180" cy="4772585"/>
          </a:xfrm>
          <a:prstGeom prst="rect">
            <a:avLst/>
          </a:prstGeom>
          <a:solidFill>
            <a:srgbClr val="FFFFFF"/>
          </a:solidFill>
          <a:ln w="3175" cmpd="sng">
            <a:solidFill>
              <a:schemeClr val="tx2"/>
            </a:solidFill>
            <a:miter lim="800000"/>
            <a:headEnd/>
            <a:tailEnd/>
          </a:ln>
        </p:spPr>
        <p:txBody>
          <a:bodyPr rot="0" vert="horz" wrap="square" lIns="91440" tIns="45720" rIns="91440" bIns="45720" anchor="t" anchorCtr="0">
            <a:noAutofit/>
          </a:bodyPr>
          <a:lstStyle/>
          <a:p>
            <a:pPr algn="ctr">
              <a:lnSpc>
                <a:spcPct val="115000"/>
              </a:lnSpc>
              <a:spcBef>
                <a:spcPts val="500"/>
              </a:spcBef>
              <a:spcAft>
                <a:spcPts val="1000"/>
              </a:spcAft>
            </a:pPr>
            <a:r>
              <a:rPr lang="en-GB" sz="2000" dirty="0">
                <a:solidFill>
                  <a:srgbClr val="355071"/>
                </a:solidFill>
                <a:latin typeface="Calibri"/>
                <a:ea typeface="Tw Cen MT"/>
                <a:cs typeface="Calibri"/>
              </a:rPr>
              <a:t>When we are unsure</a:t>
            </a:r>
          </a:p>
        </p:txBody>
      </p:sp>
      <p:pic>
        <p:nvPicPr>
          <p:cNvPr id="5" name="Picture 4" descr="Image result for image of a question mark"/>
          <p:cNvPicPr/>
          <p:nvPr/>
        </p:nvPicPr>
        <p:blipFill>
          <a:blip r:embed="rId3">
            <a:extLst>
              <a:ext uri="{28A0092B-C50C-407E-A947-70E740481C1C}">
                <a14:useLocalDpi xmlns:a14="http://schemas.microsoft.com/office/drawing/2010/main"/>
              </a:ext>
            </a:extLst>
          </a:blip>
          <a:srcRect/>
          <a:stretch>
            <a:fillRect/>
          </a:stretch>
        </p:blipFill>
        <p:spPr bwMode="auto">
          <a:xfrm>
            <a:off x="8453438" y="2048541"/>
            <a:ext cx="1333500" cy="1724025"/>
          </a:xfrm>
          <a:prstGeom prst="rect">
            <a:avLst/>
          </a:prstGeom>
          <a:noFill/>
          <a:ln>
            <a:noFill/>
          </a:ln>
        </p:spPr>
      </p:pic>
      <p:graphicFrame>
        <p:nvGraphicFramePr>
          <p:cNvPr id="11" name="Table 10"/>
          <p:cNvGraphicFramePr>
            <a:graphicFrameLocks noGrp="1"/>
          </p:cNvGraphicFramePr>
          <p:nvPr>
            <p:extLst>
              <p:ext uri="{D42A27DB-BD31-4B8C-83A1-F6EECF244321}">
                <p14:modId xmlns:p14="http://schemas.microsoft.com/office/powerpoint/2010/main" val="984977226"/>
              </p:ext>
            </p:extLst>
          </p:nvPr>
        </p:nvGraphicFramePr>
        <p:xfrm>
          <a:off x="3493827" y="3108535"/>
          <a:ext cx="3589496" cy="2068068"/>
        </p:xfrm>
        <a:graphic>
          <a:graphicData uri="http://schemas.openxmlformats.org/drawingml/2006/table">
            <a:tbl>
              <a:tblPr firstRow="1" firstCol="1" bandRow="1">
                <a:tableStyleId>{5C22544A-7EE6-4342-B048-85BDC9FD1C3A}</a:tableStyleId>
              </a:tblPr>
              <a:tblGrid>
                <a:gridCol w="1222401">
                  <a:extLst>
                    <a:ext uri="{9D8B030D-6E8A-4147-A177-3AD203B41FA5}">
                      <a16:colId xmlns="" xmlns:a16="http://schemas.microsoft.com/office/drawing/2014/main" val="20000"/>
                    </a:ext>
                  </a:extLst>
                </a:gridCol>
                <a:gridCol w="2367095">
                  <a:extLst>
                    <a:ext uri="{9D8B030D-6E8A-4147-A177-3AD203B41FA5}">
                      <a16:colId xmlns="" xmlns:a16="http://schemas.microsoft.com/office/drawing/2014/main" val="20001"/>
                    </a:ext>
                  </a:extLst>
                </a:gridCol>
              </a:tblGrid>
              <a:tr h="1504433">
                <a:tc>
                  <a:txBody>
                    <a:bodyPr/>
                    <a:lstStyle/>
                    <a:p>
                      <a:pPr algn="l">
                        <a:lnSpc>
                          <a:spcPct val="115000"/>
                        </a:lnSpc>
                        <a:spcAft>
                          <a:spcPts val="0"/>
                        </a:spcAft>
                      </a:pPr>
                      <a:r>
                        <a:rPr lang="en-GB" sz="2000" dirty="0">
                          <a:solidFill>
                            <a:srgbClr val="355071"/>
                          </a:solidFill>
                          <a:effectLst/>
                          <a:latin typeface="+mn-lt"/>
                          <a:cs typeface="Arial"/>
                        </a:rPr>
                        <a:t>Think and Decide</a:t>
                      </a:r>
                    </a:p>
                  </a:txBody>
                  <a:tcPr marL="55721" marR="55721" marT="0" marB="0">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tab pos="534988" algn="l"/>
                        </a:tabLst>
                        <a:defRPr/>
                      </a:pPr>
                      <a:r>
                        <a:rPr lang="en-GB" sz="2000" b="0" dirty="0">
                          <a:solidFill>
                            <a:srgbClr val="355071"/>
                          </a:solidFill>
                          <a:effectLst/>
                          <a:latin typeface="+mn-lt"/>
                          <a:cs typeface="Arial"/>
                        </a:rPr>
                        <a:t>Is it safe? </a:t>
                      </a:r>
                    </a:p>
                    <a:p>
                      <a:pPr marL="0" marR="0" indent="0" algn="l" defTabSz="914400" rtl="0" eaLnBrk="1" fontAlgn="auto" latinLnBrk="0" hangingPunct="1">
                        <a:lnSpc>
                          <a:spcPct val="115000"/>
                        </a:lnSpc>
                        <a:spcBef>
                          <a:spcPts val="0"/>
                        </a:spcBef>
                        <a:spcAft>
                          <a:spcPts val="0"/>
                        </a:spcAft>
                        <a:buClrTx/>
                        <a:buSzTx/>
                        <a:buFontTx/>
                        <a:buNone/>
                        <a:tabLst>
                          <a:tab pos="534988" algn="l"/>
                        </a:tabLst>
                        <a:defRPr/>
                      </a:pPr>
                      <a:r>
                        <a:rPr lang="en-GB" sz="2000" b="0" dirty="0">
                          <a:solidFill>
                            <a:srgbClr val="355071"/>
                          </a:solidFill>
                          <a:effectLst/>
                          <a:latin typeface="+mn-lt"/>
                          <a:cs typeface="Arial"/>
                        </a:rPr>
                        <a:t>Yes or No?</a:t>
                      </a:r>
                    </a:p>
                    <a:p>
                      <a:pPr marL="0" indent="0" algn="l">
                        <a:lnSpc>
                          <a:spcPct val="115000"/>
                        </a:lnSpc>
                        <a:spcAft>
                          <a:spcPts val="0"/>
                        </a:spcAft>
                        <a:tabLst>
                          <a:tab pos="534988" algn="l"/>
                        </a:tabLst>
                      </a:pPr>
                      <a:r>
                        <a:rPr lang="en-GB" sz="2600" b="0" dirty="0">
                          <a:solidFill>
                            <a:srgbClr val="355071"/>
                          </a:solidFill>
                          <a:effectLst/>
                          <a:latin typeface="Arial"/>
                          <a:cs typeface="Arial"/>
                        </a:rPr>
                        <a:t> </a:t>
                      </a:r>
                    </a:p>
                    <a:p>
                      <a:pPr marL="0" indent="0" algn="l">
                        <a:lnSpc>
                          <a:spcPct val="115000"/>
                        </a:lnSpc>
                        <a:spcAft>
                          <a:spcPts val="0"/>
                        </a:spcAft>
                        <a:tabLst>
                          <a:tab pos="534988" algn="l"/>
                        </a:tabLst>
                      </a:pPr>
                      <a:r>
                        <a:rPr lang="en-GB" sz="2600" b="0" dirty="0">
                          <a:solidFill>
                            <a:srgbClr val="355071"/>
                          </a:solidFill>
                          <a:effectLst/>
                          <a:latin typeface="Arial"/>
                          <a:cs typeface="Arial"/>
                        </a:rPr>
                        <a:t> </a:t>
                      </a:r>
                    </a:p>
                    <a:p>
                      <a:pPr marL="0" indent="0" algn="l">
                        <a:lnSpc>
                          <a:spcPct val="115000"/>
                        </a:lnSpc>
                        <a:spcAft>
                          <a:spcPts val="0"/>
                        </a:spcAft>
                        <a:tabLst>
                          <a:tab pos="534988" algn="l"/>
                        </a:tabLst>
                      </a:pPr>
                      <a:endParaRPr lang="en-GB" sz="2600" b="0" dirty="0">
                        <a:solidFill>
                          <a:srgbClr val="355071"/>
                        </a:solidFill>
                        <a:effectLst/>
                        <a:latin typeface="Arial"/>
                        <a:cs typeface="Arial"/>
                      </a:endParaRPr>
                    </a:p>
                  </a:txBody>
                  <a:tcPr marL="55721" marR="55721" marT="0" marB="0">
                    <a:noFill/>
                  </a:tcPr>
                </a:tc>
                <a:extLst>
                  <a:ext uri="{0D108BD9-81ED-4DB2-BD59-A6C34878D82A}">
                    <a16:rowId xmlns="" xmlns:a16="http://schemas.microsoft.com/office/drawing/2014/main" val="10000"/>
                  </a:ext>
                </a:extLst>
              </a:tr>
            </a:tbl>
          </a:graphicData>
        </a:graphic>
      </p:graphicFrame>
      <p:pic>
        <p:nvPicPr>
          <p:cNvPr id="20" name="Picture 19"/>
          <p:cNvPicPr/>
          <p:nvPr/>
        </p:nvPicPr>
        <p:blipFill>
          <a:blip r:embed="rId4" cstate="screen">
            <a:extLst>
              <a:ext uri="{28A0092B-C50C-407E-A947-70E740481C1C}">
                <a14:useLocalDpi xmlns:a14="http://schemas.microsoft.com/office/drawing/2010/main"/>
              </a:ext>
            </a:extLst>
          </a:blip>
          <a:stretch>
            <a:fillRect/>
          </a:stretch>
        </p:blipFill>
        <p:spPr>
          <a:xfrm>
            <a:off x="8453439" y="5017814"/>
            <a:ext cx="1171575" cy="1171575"/>
          </a:xfrm>
          <a:prstGeom prst="rect">
            <a:avLst/>
          </a:prstGeom>
        </p:spPr>
      </p:pic>
      <p:pic>
        <p:nvPicPr>
          <p:cNvPr id="23" name="Picture 22"/>
          <p:cNvPicPr/>
          <p:nvPr/>
        </p:nvPicPr>
        <p:blipFill>
          <a:blip r:embed="rId5" cstate="screen">
            <a:extLst>
              <a:ext uri="{28A0092B-C50C-407E-A947-70E740481C1C}">
                <a14:useLocalDpi xmlns:a14="http://schemas.microsoft.com/office/drawing/2010/main"/>
              </a:ext>
            </a:extLst>
          </a:blip>
          <a:stretch>
            <a:fillRect/>
          </a:stretch>
        </p:blipFill>
        <p:spPr>
          <a:xfrm>
            <a:off x="7455775" y="3734002"/>
            <a:ext cx="1200150" cy="1428115"/>
          </a:xfrm>
          <a:prstGeom prst="rect">
            <a:avLst/>
          </a:prstGeom>
        </p:spPr>
      </p:pic>
      <p:pic>
        <p:nvPicPr>
          <p:cNvPr id="24" name="Picture 23"/>
          <p:cNvPicPr/>
          <p:nvPr/>
        </p:nvPicPr>
        <p:blipFill rotWithShape="1">
          <a:blip r:embed="rId6" cstate="screen">
            <a:extLst>
              <a:ext uri="{28A0092B-C50C-407E-A947-70E740481C1C}">
                <a14:useLocalDpi xmlns:a14="http://schemas.microsoft.com/office/drawing/2010/main"/>
              </a:ext>
            </a:extLst>
          </a:blip>
          <a:srcRect/>
          <a:stretch/>
        </p:blipFill>
        <p:spPr>
          <a:xfrm>
            <a:off x="9369121" y="3934273"/>
            <a:ext cx="1120612" cy="1186921"/>
          </a:xfrm>
          <a:prstGeom prst="rect">
            <a:avLst/>
          </a:prstGeom>
        </p:spPr>
      </p:pic>
      <p:pic>
        <p:nvPicPr>
          <p:cNvPr id="12" name="Picture 11" descr="Image result for images of traffic lights"/>
          <p:cNvPicPr/>
          <p:nvPr/>
        </p:nvPicPr>
        <p:blipFill rotWithShape="1">
          <a:blip r:embed="rId7" cstate="screen">
            <a:extLst>
              <a:ext uri="{28A0092B-C50C-407E-A947-70E740481C1C}">
                <a14:useLocalDpi xmlns:a14="http://schemas.microsoft.com/office/drawing/2010/main"/>
              </a:ext>
            </a:extLst>
          </a:blip>
          <a:srcRect l="14682" t="-267" r="20251" b="267"/>
          <a:stretch/>
        </p:blipFill>
        <p:spPr bwMode="auto">
          <a:xfrm>
            <a:off x="1745803" y="1786194"/>
            <a:ext cx="1380037" cy="4324481"/>
          </a:xfrm>
          <a:prstGeom prst="rect">
            <a:avLst/>
          </a:prstGeom>
          <a:noFill/>
          <a:ln>
            <a:noFill/>
          </a:ln>
        </p:spPr>
      </p:pic>
      <p:sp>
        <p:nvSpPr>
          <p:cNvPr id="14" name="Oval 13"/>
          <p:cNvSpPr/>
          <p:nvPr/>
        </p:nvSpPr>
        <p:spPr>
          <a:xfrm>
            <a:off x="1946904" y="4245644"/>
            <a:ext cx="1010729" cy="1014572"/>
          </a:xfrm>
          <a:prstGeom prst="ellipse">
            <a:avLst/>
          </a:prstGeom>
          <a:solidFill>
            <a:srgbClr val="116713"/>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Oval 18"/>
          <p:cNvSpPr/>
          <p:nvPr/>
        </p:nvSpPr>
        <p:spPr>
          <a:xfrm>
            <a:off x="1954161" y="1859936"/>
            <a:ext cx="983226" cy="983365"/>
          </a:xfrm>
          <a:prstGeom prst="ellipse">
            <a:avLst/>
          </a:prstGeom>
          <a:solidFill>
            <a:srgbClr val="770908"/>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22591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flipH="1">
            <a:off x="7675752" y="1817734"/>
            <a:ext cx="3079607" cy="4381006"/>
          </a:xfrm>
          <a:prstGeom prst="rect">
            <a:avLst/>
          </a:prstGeom>
          <a:noFill/>
          <a:ln w="3175" cmpd="sng">
            <a:solidFill>
              <a:schemeClr val="tx2"/>
            </a:solidFill>
            <a:miter lim="800000"/>
            <a:headEnd/>
            <a:tailEnd/>
          </a:ln>
        </p:spPr>
        <p:txBody>
          <a:bodyPr rot="0" vert="horz" wrap="square" lIns="91440" tIns="45720" rIns="91440" bIns="45720" anchor="t" anchorCtr="0">
            <a:noAutofit/>
          </a:bodyPr>
          <a:lstStyle/>
          <a:p>
            <a:pPr algn="ctr">
              <a:lnSpc>
                <a:spcPct val="115000"/>
              </a:lnSpc>
              <a:spcBef>
                <a:spcPts val="500"/>
              </a:spcBef>
              <a:spcAft>
                <a:spcPts val="1000"/>
              </a:spcAft>
            </a:pPr>
            <a:r>
              <a:rPr lang="en-GB" sz="2000" dirty="0">
                <a:solidFill>
                  <a:srgbClr val="355071"/>
                </a:solidFill>
                <a:latin typeface="Calibri"/>
                <a:ea typeface="Tw Cen MT"/>
                <a:cs typeface="Calibri"/>
              </a:rPr>
              <a:t>When we make safe decisions</a:t>
            </a:r>
          </a:p>
          <a:p>
            <a:pPr>
              <a:lnSpc>
                <a:spcPct val="115000"/>
              </a:lnSpc>
              <a:spcBef>
                <a:spcPts val="500"/>
              </a:spcBef>
              <a:spcAft>
                <a:spcPts val="1000"/>
              </a:spcAft>
            </a:pPr>
            <a:r>
              <a:rPr lang="en-GB" sz="2200" dirty="0">
                <a:latin typeface="Tw Cen MT"/>
                <a:ea typeface="Tw Cen MT"/>
                <a:cs typeface="Times New Roman"/>
              </a:rPr>
              <a:t>                                      </a:t>
            </a:r>
            <a:endParaRPr lang="en-GB" sz="1000" dirty="0">
              <a:latin typeface="Tw Cen MT"/>
              <a:ea typeface="Tw Cen MT"/>
              <a:cs typeface="Times New Roman"/>
            </a:endParaRPr>
          </a:p>
          <a:p>
            <a:pPr>
              <a:lnSpc>
                <a:spcPct val="115000"/>
              </a:lnSpc>
              <a:spcBef>
                <a:spcPts val="500"/>
              </a:spcBef>
              <a:spcAft>
                <a:spcPts val="1000"/>
              </a:spcAft>
            </a:pPr>
            <a:r>
              <a:rPr lang="en-GB" sz="1600" dirty="0">
                <a:latin typeface="Tw Cen MT"/>
                <a:ea typeface="Tw Cen MT"/>
                <a:cs typeface="Times New Roman"/>
              </a:rPr>
              <a:t>               </a:t>
            </a:r>
            <a:endParaRPr lang="en-GB" sz="1000" dirty="0">
              <a:latin typeface="Tw Cen MT"/>
              <a:ea typeface="Tw Cen MT"/>
              <a:cs typeface="Times New Roman"/>
            </a:endParaRPr>
          </a:p>
          <a:p>
            <a:pPr>
              <a:lnSpc>
                <a:spcPct val="115000"/>
              </a:lnSpc>
              <a:spcBef>
                <a:spcPts val="500"/>
              </a:spcBef>
              <a:spcAft>
                <a:spcPts val="1000"/>
              </a:spcAft>
            </a:pPr>
            <a:r>
              <a:rPr lang="en-GB" sz="1000" dirty="0">
                <a:latin typeface="Tw Cen MT"/>
                <a:ea typeface="Tw Cen MT"/>
                <a:cs typeface="Times New Roman"/>
              </a:rPr>
              <a:t> </a:t>
            </a:r>
          </a:p>
        </p:txBody>
      </p:sp>
      <p:pic>
        <p:nvPicPr>
          <p:cNvPr id="20" name="Picture 19"/>
          <p:cNvPicPr/>
          <p:nvPr/>
        </p:nvPicPr>
        <p:blipFill rotWithShape="1">
          <a:blip r:embed="rId3" cstate="screen">
            <a:extLst>
              <a:ext uri="{28A0092B-C50C-407E-A947-70E740481C1C}">
                <a14:useLocalDpi xmlns:a14="http://schemas.microsoft.com/office/drawing/2010/main"/>
              </a:ext>
            </a:extLst>
          </a:blip>
          <a:srcRect l="6480" t="1" r="6512" b="6352"/>
          <a:stretch/>
        </p:blipFill>
        <p:spPr>
          <a:xfrm>
            <a:off x="9464174" y="3733351"/>
            <a:ext cx="1161085" cy="1241267"/>
          </a:xfrm>
          <a:prstGeom prst="rect">
            <a:avLst/>
          </a:prstGeom>
        </p:spPr>
      </p:pic>
      <p:pic>
        <p:nvPicPr>
          <p:cNvPr id="21" name="Picture 20"/>
          <p:cNvPicPr/>
          <p:nvPr/>
        </p:nvPicPr>
        <p:blipFill rotWithShape="1">
          <a:blip r:embed="rId4" cstate="screen">
            <a:extLst>
              <a:ext uri="{28A0092B-C50C-407E-A947-70E740481C1C}">
                <a14:useLocalDpi xmlns:a14="http://schemas.microsoft.com/office/drawing/2010/main"/>
              </a:ext>
            </a:extLst>
          </a:blip>
          <a:srcRect l="10145" t="7763" r="8877" b="9842"/>
          <a:stretch/>
        </p:blipFill>
        <p:spPr>
          <a:xfrm>
            <a:off x="8655841" y="4883150"/>
            <a:ext cx="1160469" cy="1159440"/>
          </a:xfrm>
          <a:prstGeom prst="rect">
            <a:avLst/>
          </a:prstGeom>
        </p:spPr>
      </p:pic>
      <p:sp>
        <p:nvSpPr>
          <p:cNvPr id="2" name="Title 1"/>
          <p:cNvSpPr>
            <a:spLocks noGrp="1"/>
          </p:cNvSpPr>
          <p:nvPr>
            <p:ph type="title"/>
          </p:nvPr>
        </p:nvSpPr>
        <p:spPr>
          <a:xfrm>
            <a:off x="1901317" y="211812"/>
            <a:ext cx="8421116" cy="1074712"/>
          </a:xfrm>
        </p:spPr>
        <p:txBody>
          <a:bodyPr>
            <a:noAutofit/>
          </a:bodyPr>
          <a:lstStyle/>
          <a:p>
            <a:pPr algn="ctr"/>
            <a:r>
              <a:rPr lang="en-US" sz="2400" b="1" cap="none" dirty="0">
                <a:cs typeface="Calibri"/>
              </a:rPr>
              <a:t>The traffic light can help us stop and think before we act!</a:t>
            </a:r>
          </a:p>
        </p:txBody>
      </p:sp>
      <p:graphicFrame>
        <p:nvGraphicFramePr>
          <p:cNvPr id="11" name="Table 10"/>
          <p:cNvGraphicFramePr>
            <a:graphicFrameLocks noGrp="1"/>
          </p:cNvGraphicFramePr>
          <p:nvPr>
            <p:extLst>
              <p:ext uri="{D42A27DB-BD31-4B8C-83A1-F6EECF244321}">
                <p14:modId xmlns:p14="http://schemas.microsoft.com/office/powerpoint/2010/main" val="3923743191"/>
              </p:ext>
            </p:extLst>
          </p:nvPr>
        </p:nvGraphicFramePr>
        <p:xfrm>
          <a:off x="3045607" y="4125545"/>
          <a:ext cx="4588259" cy="2036006"/>
        </p:xfrm>
        <a:graphic>
          <a:graphicData uri="http://schemas.openxmlformats.org/drawingml/2006/table">
            <a:tbl>
              <a:tblPr firstRow="1" firstCol="1" bandRow="1">
                <a:tableStyleId>{5C22544A-7EE6-4342-B048-85BDC9FD1C3A}</a:tableStyleId>
              </a:tblPr>
              <a:tblGrid>
                <a:gridCol w="1500838">
                  <a:extLst>
                    <a:ext uri="{9D8B030D-6E8A-4147-A177-3AD203B41FA5}">
                      <a16:colId xmlns="" xmlns:a16="http://schemas.microsoft.com/office/drawing/2014/main" val="20000"/>
                    </a:ext>
                  </a:extLst>
                </a:gridCol>
                <a:gridCol w="3087421">
                  <a:extLst>
                    <a:ext uri="{9D8B030D-6E8A-4147-A177-3AD203B41FA5}">
                      <a16:colId xmlns="" xmlns:a16="http://schemas.microsoft.com/office/drawing/2014/main" val="20001"/>
                    </a:ext>
                  </a:extLst>
                </a:gridCol>
              </a:tblGrid>
              <a:tr h="2036006">
                <a:tc>
                  <a:txBody>
                    <a:bodyPr/>
                    <a:lstStyle/>
                    <a:p>
                      <a:pPr algn="l">
                        <a:lnSpc>
                          <a:spcPct val="115000"/>
                        </a:lnSpc>
                        <a:spcAft>
                          <a:spcPts val="0"/>
                        </a:spcAft>
                      </a:pPr>
                      <a:r>
                        <a:rPr lang="en-GB" sz="2000" dirty="0">
                          <a:solidFill>
                            <a:schemeClr val="tx2"/>
                          </a:solidFill>
                          <a:effectLst/>
                          <a:latin typeface="Calibri"/>
                          <a:cs typeface="Calibri"/>
                        </a:rPr>
                        <a:t>                                                                      OK, YES! </a:t>
                      </a:r>
                    </a:p>
                    <a:p>
                      <a:pPr algn="l">
                        <a:lnSpc>
                          <a:spcPct val="115000"/>
                        </a:lnSpc>
                        <a:spcAft>
                          <a:spcPts val="0"/>
                        </a:spcAft>
                      </a:pPr>
                      <a:r>
                        <a:rPr lang="en-GB" sz="2000" dirty="0">
                          <a:solidFill>
                            <a:schemeClr val="tx2"/>
                          </a:solidFill>
                          <a:effectLst/>
                          <a:latin typeface="Calibri"/>
                          <a:cs typeface="Calibri"/>
                        </a:rPr>
                        <a:t> </a:t>
                      </a:r>
                      <a:endParaRPr lang="en-GB" sz="2000" dirty="0">
                        <a:solidFill>
                          <a:schemeClr val="tx2"/>
                        </a:solidFill>
                        <a:effectLst/>
                        <a:latin typeface="Calibri"/>
                        <a:ea typeface="Calibri" panose="020F0502020204030204" pitchFamily="34" charset="0"/>
                        <a:cs typeface="Calibri"/>
                      </a:endParaRPr>
                    </a:p>
                  </a:txBody>
                  <a:tcPr marL="55721" marR="55721" marT="0" marB="0">
                    <a:noFill/>
                  </a:tcPr>
                </a:tc>
                <a:tc>
                  <a:txBody>
                    <a:bodyPr/>
                    <a:lstStyle/>
                    <a:p>
                      <a:pPr marL="0" indent="0" algn="l">
                        <a:lnSpc>
                          <a:spcPct val="115000"/>
                        </a:lnSpc>
                        <a:spcAft>
                          <a:spcPts val="0"/>
                        </a:spcAft>
                        <a:tabLst>
                          <a:tab pos="534988" algn="l"/>
                        </a:tabLst>
                      </a:pPr>
                      <a:endParaRPr lang="en-GB" sz="2000" b="0" dirty="0">
                        <a:solidFill>
                          <a:schemeClr val="tx2"/>
                        </a:solidFill>
                        <a:effectLst/>
                        <a:latin typeface="Calibri"/>
                        <a:cs typeface="Calibri"/>
                      </a:endParaRPr>
                    </a:p>
                    <a:p>
                      <a:pPr marL="0" indent="0" algn="l">
                        <a:lnSpc>
                          <a:spcPct val="115000"/>
                        </a:lnSpc>
                        <a:spcAft>
                          <a:spcPts val="0"/>
                        </a:spcAft>
                        <a:tabLst>
                          <a:tab pos="534988" algn="l"/>
                        </a:tabLst>
                      </a:pPr>
                      <a:r>
                        <a:rPr lang="en-GB" sz="2000" b="0" dirty="0">
                          <a:solidFill>
                            <a:schemeClr val="tx2"/>
                          </a:solidFill>
                          <a:effectLst/>
                          <a:latin typeface="Calibri"/>
                          <a:cs typeface="Calibri"/>
                        </a:rPr>
                        <a:t>If you’re happy and sure you’ve thought the decision through</a:t>
                      </a:r>
                      <a:endParaRPr lang="en-GB" sz="2000" b="0" dirty="0">
                        <a:solidFill>
                          <a:schemeClr val="tx2"/>
                        </a:solidFill>
                        <a:effectLst/>
                        <a:latin typeface="Calibri"/>
                        <a:ea typeface="Calibri" panose="020F0502020204030204" pitchFamily="34" charset="0"/>
                        <a:cs typeface="Calibri"/>
                      </a:endParaRPr>
                    </a:p>
                  </a:txBody>
                  <a:tcPr marL="55721" marR="55721" marT="0" marB="0">
                    <a:noFill/>
                  </a:tcPr>
                </a:tc>
                <a:extLst>
                  <a:ext uri="{0D108BD9-81ED-4DB2-BD59-A6C34878D82A}">
                    <a16:rowId xmlns="" xmlns:a16="http://schemas.microsoft.com/office/drawing/2014/main" val="10000"/>
                  </a:ext>
                </a:extLst>
              </a:tr>
            </a:tbl>
          </a:graphicData>
        </a:graphic>
      </p:graphicFrame>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84615" y="2905360"/>
            <a:ext cx="986453" cy="914480"/>
          </a:xfrm>
          <a:prstGeom prst="rect">
            <a:avLst/>
          </a:prstGeom>
        </p:spPr>
      </p:pic>
      <p:pic>
        <p:nvPicPr>
          <p:cNvPr id="13" name="Picture 12"/>
          <p:cNvPicPr/>
          <p:nvPr/>
        </p:nvPicPr>
        <p:blipFill rotWithShape="1">
          <a:blip r:embed="rId6" cstate="print">
            <a:extLst>
              <a:ext uri="{28A0092B-C50C-407E-A947-70E740481C1C}">
                <a14:useLocalDpi xmlns:a14="http://schemas.microsoft.com/office/drawing/2010/main"/>
              </a:ext>
            </a:extLst>
          </a:blip>
          <a:srcRect/>
          <a:stretch/>
        </p:blipFill>
        <p:spPr>
          <a:xfrm>
            <a:off x="7813649" y="3781091"/>
            <a:ext cx="1159616" cy="1160071"/>
          </a:xfrm>
          <a:prstGeom prst="rect">
            <a:avLst/>
          </a:prstGeom>
        </p:spPr>
      </p:pic>
      <p:pic>
        <p:nvPicPr>
          <p:cNvPr id="14" name="Picture 13" descr="Image result for images of traffic lights"/>
          <p:cNvPicPr/>
          <p:nvPr/>
        </p:nvPicPr>
        <p:blipFill rotWithShape="1">
          <a:blip r:embed="rId7" cstate="screen">
            <a:extLst>
              <a:ext uri="{28A0092B-C50C-407E-A947-70E740481C1C}">
                <a14:useLocalDpi xmlns:a14="http://schemas.microsoft.com/office/drawing/2010/main"/>
              </a:ext>
            </a:extLst>
          </a:blip>
          <a:srcRect l="14682" t="-267" r="20251" b="267"/>
          <a:stretch/>
        </p:blipFill>
        <p:spPr bwMode="auto">
          <a:xfrm>
            <a:off x="1581931" y="1802580"/>
            <a:ext cx="1380037" cy="4324481"/>
          </a:xfrm>
          <a:prstGeom prst="rect">
            <a:avLst/>
          </a:prstGeom>
          <a:noFill/>
          <a:ln>
            <a:noFill/>
          </a:ln>
        </p:spPr>
      </p:pic>
      <p:sp>
        <p:nvSpPr>
          <p:cNvPr id="15" name="Oval 14"/>
          <p:cNvSpPr/>
          <p:nvPr/>
        </p:nvSpPr>
        <p:spPr>
          <a:xfrm>
            <a:off x="1755584" y="3085796"/>
            <a:ext cx="1010729" cy="1007041"/>
          </a:xfrm>
          <a:prstGeom prst="ellipse">
            <a:avLst/>
          </a:prstGeom>
          <a:solidFill>
            <a:srgbClr val="686800"/>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Oval 17"/>
          <p:cNvSpPr/>
          <p:nvPr/>
        </p:nvSpPr>
        <p:spPr>
          <a:xfrm>
            <a:off x="1795469" y="1859934"/>
            <a:ext cx="1010820" cy="1024194"/>
          </a:xfrm>
          <a:prstGeom prst="ellipse">
            <a:avLst/>
          </a:prstGeom>
          <a:solidFill>
            <a:srgbClr val="770908"/>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7875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755" y="148150"/>
            <a:ext cx="8139090" cy="1057880"/>
          </a:xfrm>
        </p:spPr>
        <p:txBody>
          <a:bodyPr>
            <a:normAutofit/>
          </a:bodyPr>
          <a:lstStyle/>
          <a:p>
            <a:pPr algn="ctr"/>
            <a:r>
              <a:rPr lang="en-GB" sz="2400" b="1" dirty="0"/>
              <a:t>Using pictures and traffic lights to think about safe and unsafe ways of drinking alcohol</a:t>
            </a:r>
          </a:p>
        </p:txBody>
      </p:sp>
      <p:pic>
        <p:nvPicPr>
          <p:cNvPr id="3" name="Picture 2" descr="AdobeStock_78599454bw.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7610" y="4098971"/>
            <a:ext cx="3735458" cy="2490305"/>
          </a:xfrm>
          <a:prstGeom prst="rect">
            <a:avLst/>
          </a:prstGeom>
        </p:spPr>
      </p:pic>
      <p:pic>
        <p:nvPicPr>
          <p:cNvPr id="4" name="Picture 3" descr="AdobeStock_94580103bw.jpe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69611" y="1491183"/>
            <a:ext cx="3827305" cy="2418209"/>
          </a:xfrm>
          <a:prstGeom prst="rect">
            <a:avLst/>
          </a:prstGeom>
        </p:spPr>
      </p:pic>
      <p:pic>
        <p:nvPicPr>
          <p:cNvPr id="5" name="Picture 4" descr="AdobeStock_87457557bw.jpe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28305" y="1490870"/>
            <a:ext cx="3798956" cy="240747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3561" y="4183189"/>
            <a:ext cx="2124222" cy="158965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82894" y="4183189"/>
            <a:ext cx="1580797" cy="1589650"/>
          </a:xfrm>
          <a:prstGeom prst="rect">
            <a:avLst/>
          </a:prstGeom>
        </p:spPr>
      </p:pic>
      <p:pic>
        <p:nvPicPr>
          <p:cNvPr id="8" name="Picture 7"/>
          <p:cNvPicPr/>
          <p:nvPr/>
        </p:nvPicPr>
        <p:blipFill rotWithShape="1">
          <a:blip r:embed="rId9" cstate="print">
            <a:extLst>
              <a:ext uri="{28A0092B-C50C-407E-A947-70E740481C1C}">
                <a14:useLocalDpi xmlns:a14="http://schemas.microsoft.com/office/drawing/2010/main" val="0"/>
              </a:ext>
            </a:extLst>
          </a:blip>
          <a:srcRect l="4907" t="4332" r="4813" b="4871"/>
          <a:stretch/>
        </p:blipFill>
        <p:spPr>
          <a:xfrm>
            <a:off x="9787317" y="2102619"/>
            <a:ext cx="1184089" cy="1183979"/>
          </a:xfrm>
          <a:prstGeom prst="rect">
            <a:avLst/>
          </a:prstGeom>
        </p:spPr>
      </p:pic>
    </p:spTree>
    <p:custDataLst>
      <p:tags r:id="rId1"/>
    </p:custDataLst>
    <p:extLst>
      <p:ext uri="{BB962C8B-B14F-4D97-AF65-F5344CB8AC3E}">
        <p14:creationId xmlns:p14="http://schemas.microsoft.com/office/powerpoint/2010/main" val="4056713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332" y="106818"/>
            <a:ext cx="9294518" cy="1596177"/>
          </a:xfrm>
        </p:spPr>
        <p:txBody>
          <a:bodyPr>
            <a:normAutofit/>
          </a:bodyPr>
          <a:lstStyle/>
          <a:p>
            <a:r>
              <a:rPr lang="en-US" sz="2400" b="1" cap="none" dirty="0">
                <a:cs typeface="Calibri"/>
              </a:rPr>
              <a:t>How much alcohol do you think would lead to these things happening</a:t>
            </a:r>
            <a:r>
              <a:rPr lang="en-GB" sz="2400" b="1" cap="none" dirty="0">
                <a:cs typeface="Calibri"/>
              </a:rPr>
              <a:t>?</a:t>
            </a:r>
          </a:p>
        </p:txBody>
      </p:sp>
      <p:pic>
        <p:nvPicPr>
          <p:cNvPr id="13" name="Picture 12" descr="cocktail.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59432" y="2841860"/>
            <a:ext cx="656095" cy="1400175"/>
          </a:xfrm>
          <a:prstGeom prst="rect">
            <a:avLst/>
          </a:prstGeom>
        </p:spPr>
      </p:pic>
      <p:pic>
        <p:nvPicPr>
          <p:cNvPr id="14" name="Picture 13" descr="Waterbottle.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0970" y="1636897"/>
            <a:ext cx="375382" cy="1076914"/>
          </a:xfrm>
          <a:prstGeom prst="rect">
            <a:avLst/>
          </a:prstGeom>
        </p:spPr>
      </p:pic>
      <p:pic>
        <p:nvPicPr>
          <p:cNvPr id="18" name="Picture 17"/>
          <p:cNvPicPr/>
          <p:nvPr/>
        </p:nvPicPr>
        <p:blipFill rotWithShape="1">
          <a:blip r:embed="rId6" cstate="screen">
            <a:extLst>
              <a:ext uri="{28A0092B-C50C-407E-A947-70E740481C1C}">
                <a14:useLocalDpi xmlns:a14="http://schemas.microsoft.com/office/drawing/2010/main"/>
              </a:ext>
            </a:extLst>
          </a:blip>
          <a:srcRect/>
          <a:stretch/>
        </p:blipFill>
        <p:spPr>
          <a:xfrm>
            <a:off x="3202577" y="5662496"/>
            <a:ext cx="495300" cy="857250"/>
          </a:xfrm>
          <a:prstGeom prst="rect">
            <a:avLst/>
          </a:prstGeom>
        </p:spPr>
      </p:pic>
      <p:pic>
        <p:nvPicPr>
          <p:cNvPr id="19" name="Picture 18"/>
          <p:cNvPicPr/>
          <p:nvPr/>
        </p:nvPicPr>
        <p:blipFill rotWithShape="1">
          <a:blip r:embed="rId6" cstate="screen">
            <a:extLst>
              <a:ext uri="{28A0092B-C50C-407E-A947-70E740481C1C}">
                <a14:useLocalDpi xmlns:a14="http://schemas.microsoft.com/office/drawing/2010/main"/>
              </a:ext>
            </a:extLst>
          </a:blip>
          <a:srcRect/>
          <a:stretch/>
        </p:blipFill>
        <p:spPr>
          <a:xfrm>
            <a:off x="3632497" y="5662496"/>
            <a:ext cx="495300" cy="857250"/>
          </a:xfrm>
          <a:prstGeom prst="rect">
            <a:avLst/>
          </a:prstGeom>
        </p:spPr>
      </p:pic>
      <p:pic>
        <p:nvPicPr>
          <p:cNvPr id="20" name="Picture 19"/>
          <p:cNvPicPr/>
          <p:nvPr/>
        </p:nvPicPr>
        <p:blipFill rotWithShape="1">
          <a:blip r:embed="rId6" cstate="screen">
            <a:extLst>
              <a:ext uri="{28A0092B-C50C-407E-A947-70E740481C1C}">
                <a14:useLocalDpi xmlns:a14="http://schemas.microsoft.com/office/drawing/2010/main"/>
              </a:ext>
            </a:extLst>
          </a:blip>
          <a:srcRect/>
          <a:stretch/>
        </p:blipFill>
        <p:spPr>
          <a:xfrm>
            <a:off x="4086875" y="5662496"/>
            <a:ext cx="495300" cy="857250"/>
          </a:xfrm>
          <a:prstGeom prst="rect">
            <a:avLst/>
          </a:prstGeom>
        </p:spPr>
      </p:pic>
      <p:pic>
        <p:nvPicPr>
          <p:cNvPr id="21" name="Picture 20"/>
          <p:cNvPicPr/>
          <p:nvPr/>
        </p:nvPicPr>
        <p:blipFill rotWithShape="1">
          <a:blip r:embed="rId6" cstate="screen">
            <a:extLst>
              <a:ext uri="{28A0092B-C50C-407E-A947-70E740481C1C}">
                <a14:useLocalDpi xmlns:a14="http://schemas.microsoft.com/office/drawing/2010/main"/>
              </a:ext>
            </a:extLst>
          </a:blip>
          <a:srcRect/>
          <a:stretch/>
        </p:blipFill>
        <p:spPr>
          <a:xfrm>
            <a:off x="4522380" y="5662496"/>
            <a:ext cx="495300" cy="857250"/>
          </a:xfrm>
          <a:prstGeom prst="rect">
            <a:avLst/>
          </a:prstGeom>
        </p:spPr>
      </p:pic>
      <p:pic>
        <p:nvPicPr>
          <p:cNvPr id="22" name="Picture 21"/>
          <p:cNvPicPr/>
          <p:nvPr/>
        </p:nvPicPr>
        <p:blipFill>
          <a:blip r:embed="rId7" cstate="screen">
            <a:extLst>
              <a:ext uri="{28A0092B-C50C-407E-A947-70E740481C1C}">
                <a14:useLocalDpi xmlns:a14="http://schemas.microsoft.com/office/drawing/2010/main"/>
              </a:ext>
            </a:extLst>
          </a:blip>
          <a:stretch>
            <a:fillRect/>
          </a:stretch>
        </p:blipFill>
        <p:spPr>
          <a:xfrm>
            <a:off x="3763672" y="3539304"/>
            <a:ext cx="457729" cy="734483"/>
          </a:xfrm>
          <a:prstGeom prst="rect">
            <a:avLst/>
          </a:prstGeom>
        </p:spPr>
      </p:pic>
      <p:pic>
        <p:nvPicPr>
          <p:cNvPr id="23" name="Picture 22"/>
          <p:cNvPicPr/>
          <p:nvPr/>
        </p:nvPicPr>
        <p:blipFill rotWithShape="1">
          <a:blip r:embed="rId8" cstate="screen">
            <a:extLst>
              <a:ext uri="{28A0092B-C50C-407E-A947-70E740481C1C}">
                <a14:useLocalDpi xmlns:a14="http://schemas.microsoft.com/office/drawing/2010/main"/>
              </a:ext>
            </a:extLst>
          </a:blip>
          <a:srcRect l="17204" r="18280"/>
          <a:stretch/>
        </p:blipFill>
        <p:spPr bwMode="auto">
          <a:xfrm>
            <a:off x="5291668" y="6045084"/>
            <a:ext cx="330200" cy="409574"/>
          </a:xfrm>
          <a:prstGeom prst="rect">
            <a:avLst/>
          </a:prstGeom>
          <a:ln>
            <a:noFill/>
          </a:ln>
          <a:extLst>
            <a:ext uri="{53640926-AAD7-44d8-BBD7-CCE9431645EC}">
              <a14:shadowObscured xmlns="" xmlns:a14="http://schemas.microsoft.com/office/drawing/2010/main"/>
            </a:ext>
          </a:extLst>
        </p:spPr>
      </p:pic>
      <p:pic>
        <p:nvPicPr>
          <p:cNvPr id="24" name="Picture 23"/>
          <p:cNvPicPr/>
          <p:nvPr/>
        </p:nvPicPr>
        <p:blipFill rotWithShape="1">
          <a:blip r:embed="rId8" cstate="screen">
            <a:extLst>
              <a:ext uri="{28A0092B-C50C-407E-A947-70E740481C1C}">
                <a14:useLocalDpi xmlns:a14="http://schemas.microsoft.com/office/drawing/2010/main"/>
              </a:ext>
            </a:extLst>
          </a:blip>
          <a:srcRect l="17204" r="18280"/>
          <a:stretch/>
        </p:blipFill>
        <p:spPr bwMode="auto">
          <a:xfrm>
            <a:off x="4968995" y="6053551"/>
            <a:ext cx="330200" cy="409574"/>
          </a:xfrm>
          <a:prstGeom prst="rect">
            <a:avLst/>
          </a:prstGeom>
          <a:ln>
            <a:noFill/>
          </a:ln>
          <a:extLst>
            <a:ext uri="{53640926-AAD7-44d8-BBD7-CCE9431645EC}">
              <a14:shadowObscured xmlns="" xmlns:a14="http://schemas.microsoft.com/office/drawing/2010/main"/>
            </a:ext>
          </a:extLst>
        </p:spPr>
      </p:pic>
      <p:pic>
        <p:nvPicPr>
          <p:cNvPr id="25" name="Picture 24" descr="Screen Shot 2015-11-02 at 08.54.26.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3270207" y="4460784"/>
            <a:ext cx="372207" cy="1025723"/>
          </a:xfrm>
          <a:prstGeom prst="rect">
            <a:avLst/>
          </a:prstGeom>
        </p:spPr>
      </p:pic>
      <p:pic>
        <p:nvPicPr>
          <p:cNvPr id="26" name="Picture 25"/>
          <p:cNvPicPr/>
          <p:nvPr/>
        </p:nvPicPr>
        <p:blipFill>
          <a:blip r:embed="rId10" cstate="screen">
            <a:extLst>
              <a:ext uri="{28A0092B-C50C-407E-A947-70E740481C1C}">
                <a14:useLocalDpi xmlns:a14="http://schemas.microsoft.com/office/drawing/2010/main"/>
              </a:ext>
            </a:extLst>
          </a:blip>
          <a:stretch>
            <a:fillRect/>
          </a:stretch>
        </p:blipFill>
        <p:spPr>
          <a:xfrm>
            <a:off x="4406385" y="4505202"/>
            <a:ext cx="385762" cy="941916"/>
          </a:xfrm>
          <a:prstGeom prst="rect">
            <a:avLst/>
          </a:prstGeom>
        </p:spPr>
      </p:pic>
      <p:pic>
        <p:nvPicPr>
          <p:cNvPr id="27" name="Picture 26"/>
          <p:cNvPicPr/>
          <p:nvPr/>
        </p:nvPicPr>
        <p:blipFill>
          <a:blip r:embed="rId11" cstate="screen">
            <a:extLst>
              <a:ext uri="{28A0092B-C50C-407E-A947-70E740481C1C}">
                <a14:useLocalDpi xmlns:a14="http://schemas.microsoft.com/office/drawing/2010/main"/>
              </a:ext>
            </a:extLst>
          </a:blip>
          <a:stretch>
            <a:fillRect/>
          </a:stretch>
        </p:blipFill>
        <p:spPr>
          <a:xfrm>
            <a:off x="4025353" y="4488268"/>
            <a:ext cx="375443" cy="967316"/>
          </a:xfrm>
          <a:prstGeom prst="rect">
            <a:avLst/>
          </a:prstGeom>
        </p:spPr>
      </p:pic>
      <p:pic>
        <p:nvPicPr>
          <p:cNvPr id="28" name="Picture 27" descr="Screen Shot 2015-11-02 at 08.54.26.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3619225" y="4477717"/>
            <a:ext cx="372207" cy="1025723"/>
          </a:xfrm>
          <a:prstGeom prst="rect">
            <a:avLst/>
          </a:prstGeom>
        </p:spPr>
      </p:pic>
      <p:sp>
        <p:nvSpPr>
          <p:cNvPr id="3" name="TextBox 2"/>
          <p:cNvSpPr txBox="1"/>
          <p:nvPr/>
        </p:nvSpPr>
        <p:spPr>
          <a:xfrm>
            <a:off x="1566332" y="1599261"/>
            <a:ext cx="1520368" cy="461665"/>
          </a:xfrm>
          <a:prstGeom prst="rect">
            <a:avLst/>
          </a:prstGeom>
          <a:noFill/>
        </p:spPr>
        <p:txBody>
          <a:bodyPr wrap="none" rtlCol="0">
            <a:spAutoFit/>
          </a:bodyPr>
          <a:lstStyle/>
          <a:p>
            <a:r>
              <a:rPr lang="en-US" sz="2400" dirty="0">
                <a:latin typeface="Calibri"/>
                <a:cs typeface="Calibri"/>
              </a:rPr>
              <a:t>No alcohol</a:t>
            </a:r>
          </a:p>
        </p:txBody>
      </p:sp>
      <p:sp>
        <p:nvSpPr>
          <p:cNvPr id="32" name="TextBox 31"/>
          <p:cNvSpPr txBox="1"/>
          <p:nvPr/>
        </p:nvSpPr>
        <p:spPr>
          <a:xfrm>
            <a:off x="1615252" y="2918180"/>
            <a:ext cx="1171865" cy="461665"/>
          </a:xfrm>
          <a:prstGeom prst="rect">
            <a:avLst/>
          </a:prstGeom>
          <a:noFill/>
        </p:spPr>
        <p:txBody>
          <a:bodyPr wrap="none" rtlCol="0">
            <a:spAutoFit/>
          </a:bodyPr>
          <a:lstStyle/>
          <a:p>
            <a:r>
              <a:rPr lang="en-US" sz="2400" dirty="0">
                <a:latin typeface="Calibri"/>
                <a:cs typeface="Calibri"/>
              </a:rPr>
              <a:t>2 drinks</a:t>
            </a:r>
          </a:p>
        </p:txBody>
      </p:sp>
      <p:sp>
        <p:nvSpPr>
          <p:cNvPr id="33" name="TextBox 32"/>
          <p:cNvSpPr txBox="1"/>
          <p:nvPr/>
        </p:nvSpPr>
        <p:spPr>
          <a:xfrm>
            <a:off x="1617041" y="4237099"/>
            <a:ext cx="1171865" cy="461665"/>
          </a:xfrm>
          <a:prstGeom prst="rect">
            <a:avLst/>
          </a:prstGeom>
          <a:noFill/>
        </p:spPr>
        <p:txBody>
          <a:bodyPr wrap="none" rtlCol="0">
            <a:spAutoFit/>
          </a:bodyPr>
          <a:lstStyle/>
          <a:p>
            <a:r>
              <a:rPr lang="en-US" sz="2400" dirty="0">
                <a:latin typeface="Calibri"/>
                <a:cs typeface="Calibri"/>
              </a:rPr>
              <a:t>4 drinks</a:t>
            </a:r>
          </a:p>
        </p:txBody>
      </p:sp>
      <p:sp>
        <p:nvSpPr>
          <p:cNvPr id="34" name="TextBox 33"/>
          <p:cNvSpPr txBox="1"/>
          <p:nvPr/>
        </p:nvSpPr>
        <p:spPr>
          <a:xfrm>
            <a:off x="1609608" y="5499580"/>
            <a:ext cx="1356561" cy="461665"/>
          </a:xfrm>
          <a:prstGeom prst="rect">
            <a:avLst/>
          </a:prstGeom>
          <a:noFill/>
        </p:spPr>
        <p:txBody>
          <a:bodyPr wrap="none" rtlCol="0">
            <a:spAutoFit/>
          </a:bodyPr>
          <a:lstStyle/>
          <a:p>
            <a:r>
              <a:rPr lang="en-US" sz="2400" dirty="0">
                <a:latin typeface="Calibri"/>
                <a:cs typeface="Calibri"/>
              </a:rPr>
              <a:t>6+ drinks</a:t>
            </a:r>
          </a:p>
        </p:txBody>
      </p:sp>
      <p:pic>
        <p:nvPicPr>
          <p:cNvPr id="35" name="Picture 34"/>
          <p:cNvPicPr>
            <a:picLocks noChangeAspect="1"/>
          </p:cNvPicPr>
          <p:nvPr/>
        </p:nvPicPr>
        <p:blipFill>
          <a:blip r:embed="rId12"/>
          <a:stretch>
            <a:fillRect/>
          </a:stretch>
        </p:blipFill>
        <p:spPr>
          <a:xfrm>
            <a:off x="7088482" y="1608198"/>
            <a:ext cx="3443111" cy="2375480"/>
          </a:xfrm>
          <a:prstGeom prst="rect">
            <a:avLst/>
          </a:prstGeom>
        </p:spPr>
      </p:pic>
      <p:pic>
        <p:nvPicPr>
          <p:cNvPr id="36" name="Picture 35"/>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126111" y="4186372"/>
            <a:ext cx="3405482" cy="2342365"/>
          </a:xfrm>
          <a:prstGeom prst="rect">
            <a:avLst/>
          </a:prstGeom>
          <a:ln w="3175" cmpd="sng">
            <a:solidFill>
              <a:schemeClr val="bg1">
                <a:lumMod val="85000"/>
              </a:schemeClr>
            </a:solidFill>
          </a:ln>
        </p:spPr>
      </p:pic>
      <p:pic>
        <p:nvPicPr>
          <p:cNvPr id="29" name="Picture 28" descr="Screen Shot 2015-12-09 at 22.48.0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09942" y="4473250"/>
            <a:ext cx="353543" cy="1003299"/>
          </a:xfrm>
          <a:prstGeom prst="rect">
            <a:avLst/>
          </a:prstGeom>
        </p:spPr>
      </p:pic>
      <p:sp>
        <p:nvSpPr>
          <p:cNvPr id="30" name="Rectangle 29"/>
          <p:cNvSpPr/>
          <p:nvPr/>
        </p:nvSpPr>
        <p:spPr>
          <a:xfrm>
            <a:off x="3432708" y="4972783"/>
            <a:ext cx="84666" cy="2286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Screen Shot 2015-12-09 at 22.48.0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53324" y="4482427"/>
            <a:ext cx="353543" cy="1003299"/>
          </a:xfrm>
          <a:prstGeom prst="rect">
            <a:avLst/>
          </a:prstGeom>
        </p:spPr>
      </p:pic>
      <p:sp>
        <p:nvSpPr>
          <p:cNvPr id="37" name="Rectangle 36"/>
          <p:cNvSpPr/>
          <p:nvPr/>
        </p:nvSpPr>
        <p:spPr>
          <a:xfrm>
            <a:off x="3776090" y="4981960"/>
            <a:ext cx="84666" cy="2286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27759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482" y="1"/>
            <a:ext cx="9294518" cy="1596177"/>
          </a:xfrm>
        </p:spPr>
        <p:txBody>
          <a:bodyPr>
            <a:normAutofit/>
          </a:bodyPr>
          <a:lstStyle/>
          <a:p>
            <a:pPr algn="ctr"/>
            <a:r>
              <a:rPr lang="en-US" sz="2400" b="1" cap="none" dirty="0">
                <a:cs typeface="Calibri"/>
              </a:rPr>
              <a:t>How much alcohol do you think would lead to these things happening</a:t>
            </a:r>
            <a:r>
              <a:rPr lang="en-GB" sz="2400" b="1" cap="none" dirty="0">
                <a:cs typeface="Calibri"/>
              </a:rPr>
              <a:t>?</a:t>
            </a:r>
          </a:p>
        </p:txBody>
      </p:sp>
      <p:pic>
        <p:nvPicPr>
          <p:cNvPr id="11" name="Picture 10"/>
          <p:cNvPicPr>
            <a:picLocks noChangeAspect="1"/>
          </p:cNvPicPr>
          <p:nvPr/>
        </p:nvPicPr>
        <p:blipFill>
          <a:blip r:embed="rId4"/>
          <a:stretch>
            <a:fillRect/>
          </a:stretch>
        </p:blipFill>
        <p:spPr>
          <a:xfrm>
            <a:off x="6834483" y="4146021"/>
            <a:ext cx="3424296" cy="2407708"/>
          </a:xfrm>
          <a:prstGeom prst="rect">
            <a:avLst/>
          </a:prstGeom>
        </p:spPr>
      </p:pic>
      <p:pic>
        <p:nvPicPr>
          <p:cNvPr id="12" name="Picture 11"/>
          <p:cNvPicPr>
            <a:picLocks noChangeAspect="1"/>
          </p:cNvPicPr>
          <p:nvPr/>
        </p:nvPicPr>
        <p:blipFill>
          <a:blip r:embed="rId5"/>
          <a:stretch>
            <a:fillRect/>
          </a:stretch>
        </p:blipFill>
        <p:spPr>
          <a:xfrm>
            <a:off x="6825076" y="1640093"/>
            <a:ext cx="3444051" cy="2402826"/>
          </a:xfrm>
          <a:prstGeom prst="rect">
            <a:avLst/>
          </a:prstGeom>
        </p:spPr>
      </p:pic>
      <p:pic>
        <p:nvPicPr>
          <p:cNvPr id="13" name="Picture 12" descr="cocktail.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59432" y="2841860"/>
            <a:ext cx="656095" cy="1400175"/>
          </a:xfrm>
          <a:prstGeom prst="rect">
            <a:avLst/>
          </a:prstGeom>
        </p:spPr>
      </p:pic>
      <p:pic>
        <p:nvPicPr>
          <p:cNvPr id="14" name="Picture 13" descr="Waterbottl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0970" y="1636897"/>
            <a:ext cx="375382" cy="1076914"/>
          </a:xfrm>
          <a:prstGeom prst="rect">
            <a:avLst/>
          </a:prstGeom>
        </p:spPr>
      </p:pic>
      <p:pic>
        <p:nvPicPr>
          <p:cNvPr id="18" name="Picture 17"/>
          <p:cNvPicPr/>
          <p:nvPr/>
        </p:nvPicPr>
        <p:blipFill rotWithShape="1">
          <a:blip r:embed="rId8" cstate="screen">
            <a:extLst>
              <a:ext uri="{28A0092B-C50C-407E-A947-70E740481C1C}">
                <a14:useLocalDpi xmlns:a14="http://schemas.microsoft.com/office/drawing/2010/main"/>
              </a:ext>
            </a:extLst>
          </a:blip>
          <a:srcRect/>
          <a:stretch/>
        </p:blipFill>
        <p:spPr>
          <a:xfrm>
            <a:off x="3202577" y="5662496"/>
            <a:ext cx="495300" cy="857250"/>
          </a:xfrm>
          <a:prstGeom prst="rect">
            <a:avLst/>
          </a:prstGeom>
        </p:spPr>
      </p:pic>
      <p:pic>
        <p:nvPicPr>
          <p:cNvPr id="19" name="Picture 18"/>
          <p:cNvPicPr/>
          <p:nvPr/>
        </p:nvPicPr>
        <p:blipFill rotWithShape="1">
          <a:blip r:embed="rId8" cstate="screen">
            <a:extLst>
              <a:ext uri="{28A0092B-C50C-407E-A947-70E740481C1C}">
                <a14:useLocalDpi xmlns:a14="http://schemas.microsoft.com/office/drawing/2010/main"/>
              </a:ext>
            </a:extLst>
          </a:blip>
          <a:srcRect/>
          <a:stretch/>
        </p:blipFill>
        <p:spPr>
          <a:xfrm>
            <a:off x="3632497" y="5662496"/>
            <a:ext cx="495300" cy="857250"/>
          </a:xfrm>
          <a:prstGeom prst="rect">
            <a:avLst/>
          </a:prstGeom>
        </p:spPr>
      </p:pic>
      <p:pic>
        <p:nvPicPr>
          <p:cNvPr id="20" name="Picture 19"/>
          <p:cNvPicPr/>
          <p:nvPr/>
        </p:nvPicPr>
        <p:blipFill rotWithShape="1">
          <a:blip r:embed="rId8" cstate="screen">
            <a:extLst>
              <a:ext uri="{28A0092B-C50C-407E-A947-70E740481C1C}">
                <a14:useLocalDpi xmlns:a14="http://schemas.microsoft.com/office/drawing/2010/main"/>
              </a:ext>
            </a:extLst>
          </a:blip>
          <a:srcRect/>
          <a:stretch/>
        </p:blipFill>
        <p:spPr>
          <a:xfrm>
            <a:off x="4086875" y="5662496"/>
            <a:ext cx="495300" cy="857250"/>
          </a:xfrm>
          <a:prstGeom prst="rect">
            <a:avLst/>
          </a:prstGeom>
        </p:spPr>
      </p:pic>
      <p:pic>
        <p:nvPicPr>
          <p:cNvPr id="21" name="Picture 20"/>
          <p:cNvPicPr/>
          <p:nvPr/>
        </p:nvPicPr>
        <p:blipFill rotWithShape="1">
          <a:blip r:embed="rId8" cstate="screen">
            <a:extLst>
              <a:ext uri="{28A0092B-C50C-407E-A947-70E740481C1C}">
                <a14:useLocalDpi xmlns:a14="http://schemas.microsoft.com/office/drawing/2010/main"/>
              </a:ext>
            </a:extLst>
          </a:blip>
          <a:srcRect/>
          <a:stretch/>
        </p:blipFill>
        <p:spPr>
          <a:xfrm>
            <a:off x="4522380" y="5662496"/>
            <a:ext cx="495300" cy="857250"/>
          </a:xfrm>
          <a:prstGeom prst="rect">
            <a:avLst/>
          </a:prstGeom>
        </p:spPr>
      </p:pic>
      <p:pic>
        <p:nvPicPr>
          <p:cNvPr id="22" name="Picture 21"/>
          <p:cNvPicPr/>
          <p:nvPr/>
        </p:nvPicPr>
        <p:blipFill>
          <a:blip r:embed="rId9" cstate="screen">
            <a:extLst>
              <a:ext uri="{28A0092B-C50C-407E-A947-70E740481C1C}">
                <a14:useLocalDpi xmlns:a14="http://schemas.microsoft.com/office/drawing/2010/main"/>
              </a:ext>
            </a:extLst>
          </a:blip>
          <a:stretch>
            <a:fillRect/>
          </a:stretch>
        </p:blipFill>
        <p:spPr>
          <a:xfrm>
            <a:off x="3763672" y="3539304"/>
            <a:ext cx="457729" cy="734483"/>
          </a:xfrm>
          <a:prstGeom prst="rect">
            <a:avLst/>
          </a:prstGeom>
        </p:spPr>
      </p:pic>
      <p:pic>
        <p:nvPicPr>
          <p:cNvPr id="23" name="Picture 22"/>
          <p:cNvPicPr/>
          <p:nvPr/>
        </p:nvPicPr>
        <p:blipFill rotWithShape="1">
          <a:blip r:embed="rId10" cstate="screen">
            <a:extLst>
              <a:ext uri="{28A0092B-C50C-407E-A947-70E740481C1C}">
                <a14:useLocalDpi xmlns:a14="http://schemas.microsoft.com/office/drawing/2010/main"/>
              </a:ext>
            </a:extLst>
          </a:blip>
          <a:srcRect l="17204" r="18280"/>
          <a:stretch/>
        </p:blipFill>
        <p:spPr bwMode="auto">
          <a:xfrm>
            <a:off x="5291668" y="6045084"/>
            <a:ext cx="330200" cy="409574"/>
          </a:xfrm>
          <a:prstGeom prst="rect">
            <a:avLst/>
          </a:prstGeom>
          <a:ln>
            <a:noFill/>
          </a:ln>
          <a:extLst>
            <a:ext uri="{53640926-AAD7-44d8-BBD7-CCE9431645EC}">
              <a14:shadowObscured xmlns="" xmlns:a14="http://schemas.microsoft.com/office/drawing/2010/main"/>
            </a:ext>
          </a:extLst>
        </p:spPr>
      </p:pic>
      <p:pic>
        <p:nvPicPr>
          <p:cNvPr id="24" name="Picture 23"/>
          <p:cNvPicPr/>
          <p:nvPr/>
        </p:nvPicPr>
        <p:blipFill rotWithShape="1">
          <a:blip r:embed="rId10" cstate="screen">
            <a:extLst>
              <a:ext uri="{28A0092B-C50C-407E-A947-70E740481C1C}">
                <a14:useLocalDpi xmlns:a14="http://schemas.microsoft.com/office/drawing/2010/main"/>
              </a:ext>
            </a:extLst>
          </a:blip>
          <a:srcRect l="17204" r="18280"/>
          <a:stretch/>
        </p:blipFill>
        <p:spPr bwMode="auto">
          <a:xfrm>
            <a:off x="4968995" y="6053551"/>
            <a:ext cx="330200" cy="409574"/>
          </a:xfrm>
          <a:prstGeom prst="rect">
            <a:avLst/>
          </a:prstGeom>
          <a:ln>
            <a:noFill/>
          </a:ln>
          <a:extLst>
            <a:ext uri="{53640926-AAD7-44d8-BBD7-CCE9431645EC}">
              <a14:shadowObscured xmlns="" xmlns:a14="http://schemas.microsoft.com/office/drawing/2010/main"/>
            </a:ext>
          </a:extLst>
        </p:spPr>
      </p:pic>
      <p:pic>
        <p:nvPicPr>
          <p:cNvPr id="25" name="Picture 24" descr="Screen Shot 2015-11-02 at 08.54.26.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3270207" y="4460784"/>
            <a:ext cx="372207" cy="1025723"/>
          </a:xfrm>
          <a:prstGeom prst="rect">
            <a:avLst/>
          </a:prstGeom>
        </p:spPr>
      </p:pic>
      <p:pic>
        <p:nvPicPr>
          <p:cNvPr id="26" name="Picture 25"/>
          <p:cNvPicPr/>
          <p:nvPr/>
        </p:nvPicPr>
        <p:blipFill>
          <a:blip r:embed="rId12" cstate="screen">
            <a:extLst>
              <a:ext uri="{28A0092B-C50C-407E-A947-70E740481C1C}">
                <a14:useLocalDpi xmlns:a14="http://schemas.microsoft.com/office/drawing/2010/main"/>
              </a:ext>
            </a:extLst>
          </a:blip>
          <a:stretch>
            <a:fillRect/>
          </a:stretch>
        </p:blipFill>
        <p:spPr>
          <a:xfrm>
            <a:off x="4406385" y="4505202"/>
            <a:ext cx="385762" cy="941916"/>
          </a:xfrm>
          <a:prstGeom prst="rect">
            <a:avLst/>
          </a:prstGeom>
        </p:spPr>
      </p:pic>
      <p:pic>
        <p:nvPicPr>
          <p:cNvPr id="27" name="Picture 26"/>
          <p:cNvPicPr/>
          <p:nvPr/>
        </p:nvPicPr>
        <p:blipFill>
          <a:blip r:embed="rId13" cstate="screen">
            <a:extLst>
              <a:ext uri="{28A0092B-C50C-407E-A947-70E740481C1C}">
                <a14:useLocalDpi xmlns:a14="http://schemas.microsoft.com/office/drawing/2010/main"/>
              </a:ext>
            </a:extLst>
          </a:blip>
          <a:stretch>
            <a:fillRect/>
          </a:stretch>
        </p:blipFill>
        <p:spPr>
          <a:xfrm>
            <a:off x="4025353" y="4488268"/>
            <a:ext cx="375443" cy="967316"/>
          </a:xfrm>
          <a:prstGeom prst="rect">
            <a:avLst/>
          </a:prstGeom>
        </p:spPr>
      </p:pic>
      <p:pic>
        <p:nvPicPr>
          <p:cNvPr id="28" name="Picture 27" descr="Screen Shot 2015-11-02 at 08.54.26.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3619225" y="4477717"/>
            <a:ext cx="372207" cy="1025723"/>
          </a:xfrm>
          <a:prstGeom prst="rect">
            <a:avLst/>
          </a:prstGeom>
        </p:spPr>
      </p:pic>
      <p:sp>
        <p:nvSpPr>
          <p:cNvPr id="3" name="TextBox 2"/>
          <p:cNvSpPr txBox="1"/>
          <p:nvPr/>
        </p:nvSpPr>
        <p:spPr>
          <a:xfrm>
            <a:off x="1566332" y="1599261"/>
            <a:ext cx="1520368" cy="461665"/>
          </a:xfrm>
          <a:prstGeom prst="rect">
            <a:avLst/>
          </a:prstGeom>
          <a:noFill/>
        </p:spPr>
        <p:txBody>
          <a:bodyPr wrap="none" rtlCol="0">
            <a:spAutoFit/>
          </a:bodyPr>
          <a:lstStyle/>
          <a:p>
            <a:r>
              <a:rPr lang="en-US" sz="2400" dirty="0">
                <a:latin typeface="Calibri"/>
                <a:cs typeface="Calibri"/>
              </a:rPr>
              <a:t>No alcohol</a:t>
            </a:r>
          </a:p>
        </p:txBody>
      </p:sp>
      <p:sp>
        <p:nvSpPr>
          <p:cNvPr id="32" name="TextBox 31"/>
          <p:cNvSpPr txBox="1"/>
          <p:nvPr/>
        </p:nvSpPr>
        <p:spPr>
          <a:xfrm>
            <a:off x="1615252" y="2918180"/>
            <a:ext cx="1171865" cy="461665"/>
          </a:xfrm>
          <a:prstGeom prst="rect">
            <a:avLst/>
          </a:prstGeom>
          <a:noFill/>
        </p:spPr>
        <p:txBody>
          <a:bodyPr wrap="none" rtlCol="0">
            <a:spAutoFit/>
          </a:bodyPr>
          <a:lstStyle/>
          <a:p>
            <a:r>
              <a:rPr lang="en-US" sz="2400" dirty="0">
                <a:latin typeface="Calibri"/>
                <a:cs typeface="Calibri"/>
              </a:rPr>
              <a:t>2 drinks</a:t>
            </a:r>
          </a:p>
        </p:txBody>
      </p:sp>
      <p:sp>
        <p:nvSpPr>
          <p:cNvPr id="33" name="TextBox 32"/>
          <p:cNvSpPr txBox="1"/>
          <p:nvPr/>
        </p:nvSpPr>
        <p:spPr>
          <a:xfrm>
            <a:off x="1617133" y="4274728"/>
            <a:ext cx="1171865" cy="461665"/>
          </a:xfrm>
          <a:prstGeom prst="rect">
            <a:avLst/>
          </a:prstGeom>
          <a:noFill/>
        </p:spPr>
        <p:txBody>
          <a:bodyPr wrap="none" rtlCol="0">
            <a:spAutoFit/>
          </a:bodyPr>
          <a:lstStyle/>
          <a:p>
            <a:r>
              <a:rPr lang="en-US" sz="2400" dirty="0">
                <a:latin typeface="Calibri"/>
                <a:cs typeface="Calibri"/>
              </a:rPr>
              <a:t>4 drinks</a:t>
            </a:r>
          </a:p>
        </p:txBody>
      </p:sp>
      <p:sp>
        <p:nvSpPr>
          <p:cNvPr id="34" name="TextBox 33"/>
          <p:cNvSpPr txBox="1"/>
          <p:nvPr/>
        </p:nvSpPr>
        <p:spPr>
          <a:xfrm>
            <a:off x="1609608" y="5499580"/>
            <a:ext cx="1356561" cy="461665"/>
          </a:xfrm>
          <a:prstGeom prst="rect">
            <a:avLst/>
          </a:prstGeom>
          <a:noFill/>
        </p:spPr>
        <p:txBody>
          <a:bodyPr wrap="none" rtlCol="0">
            <a:spAutoFit/>
          </a:bodyPr>
          <a:lstStyle/>
          <a:p>
            <a:r>
              <a:rPr lang="en-US" sz="2400" dirty="0">
                <a:latin typeface="Calibri"/>
                <a:cs typeface="Calibri"/>
              </a:rPr>
              <a:t>6+ drinks</a:t>
            </a:r>
          </a:p>
        </p:txBody>
      </p:sp>
      <p:pic>
        <p:nvPicPr>
          <p:cNvPr id="29" name="Picture 28" descr="Screen Shot 2015-12-09 at 22.48.0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09942" y="4473250"/>
            <a:ext cx="353543" cy="1003299"/>
          </a:xfrm>
          <a:prstGeom prst="rect">
            <a:avLst/>
          </a:prstGeom>
        </p:spPr>
      </p:pic>
      <p:sp>
        <p:nvSpPr>
          <p:cNvPr id="30" name="Rectangle 29"/>
          <p:cNvSpPr/>
          <p:nvPr/>
        </p:nvSpPr>
        <p:spPr>
          <a:xfrm>
            <a:off x="3432708" y="4972783"/>
            <a:ext cx="84666" cy="2286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Screen Shot 2015-12-09 at 22.48.0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53324" y="4482427"/>
            <a:ext cx="353543" cy="1003299"/>
          </a:xfrm>
          <a:prstGeom prst="rect">
            <a:avLst/>
          </a:prstGeom>
        </p:spPr>
      </p:pic>
      <p:sp>
        <p:nvSpPr>
          <p:cNvPr id="35" name="Rectangle 34"/>
          <p:cNvSpPr/>
          <p:nvPr/>
        </p:nvSpPr>
        <p:spPr>
          <a:xfrm>
            <a:off x="3776090" y="4981960"/>
            <a:ext cx="84666" cy="2286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61042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1350" y="383346"/>
            <a:ext cx="8650288" cy="5034583"/>
          </a:xfrm>
          <a:prstGeom prst="rect">
            <a:avLst/>
          </a:prstGeom>
        </p:spPr>
        <p:txBody>
          <a:bodyPr wrap="square">
            <a:spAutoFit/>
          </a:bodyPr>
          <a:lstStyle/>
          <a:p>
            <a:pPr algn="ctr">
              <a:lnSpc>
                <a:spcPct val="115000"/>
              </a:lnSpc>
            </a:pPr>
            <a:r>
              <a:rPr lang="en-GB" sz="4000" dirty="0">
                <a:solidFill>
                  <a:srgbClr val="660066"/>
                </a:solidFill>
                <a:latin typeface="Calibri"/>
                <a:ea typeface="Calibri" panose="020F0502020204030204" pitchFamily="34" charset="0"/>
                <a:cs typeface="Calibri"/>
              </a:rPr>
              <a:t>Consent   –</a:t>
            </a:r>
          </a:p>
          <a:p>
            <a:pPr algn="ctr">
              <a:lnSpc>
                <a:spcPct val="115000"/>
              </a:lnSpc>
            </a:pPr>
            <a:r>
              <a:rPr lang="en-GB" sz="4000" dirty="0">
                <a:solidFill>
                  <a:srgbClr val="660066"/>
                </a:solidFill>
                <a:latin typeface="Calibri"/>
                <a:ea typeface="Calibri" panose="020F0502020204030204" pitchFamily="34" charset="0"/>
                <a:cs typeface="Calibri"/>
              </a:rPr>
              <a:t> Should the characters say YES or NO?</a:t>
            </a:r>
          </a:p>
          <a:p>
            <a:pPr>
              <a:lnSpc>
                <a:spcPct val="115000"/>
              </a:lnSpc>
            </a:pPr>
            <a:r>
              <a:rPr lang="en-GB" sz="3200" dirty="0">
                <a:solidFill>
                  <a:srgbClr val="231F20"/>
                </a:solidFill>
                <a:latin typeface="GillSans-Light"/>
                <a:ea typeface="Calibri" panose="020F0502020204030204" pitchFamily="34" charset="0"/>
                <a:cs typeface="GillSans-Light"/>
              </a:rPr>
              <a:t> </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40000"/>
              </a:lnSpc>
              <a:buFont typeface="Wingdings" charset="2"/>
              <a:buChar char="²"/>
            </a:pPr>
            <a:r>
              <a:rPr lang="en-GB" sz="2800" dirty="0">
                <a:solidFill>
                  <a:schemeClr val="tx2"/>
                </a:solidFill>
                <a:latin typeface="Calibri"/>
                <a:ea typeface="Calibri" panose="020F0502020204030204" pitchFamily="34" charset="0"/>
                <a:cs typeface="Calibri"/>
              </a:rPr>
              <a:t>Is there consent? </a:t>
            </a:r>
          </a:p>
          <a:p>
            <a:pPr marL="457200" indent="-457200">
              <a:lnSpc>
                <a:spcPct val="140000"/>
              </a:lnSpc>
              <a:buFont typeface="Wingdings" charset="2"/>
              <a:buChar char="²"/>
            </a:pPr>
            <a:r>
              <a:rPr lang="en-GB" sz="2800" dirty="0">
                <a:solidFill>
                  <a:schemeClr val="tx2"/>
                </a:solidFill>
                <a:latin typeface="Calibri"/>
                <a:ea typeface="Calibri" panose="020F0502020204030204" pitchFamily="34" charset="0"/>
                <a:cs typeface="Calibri"/>
              </a:rPr>
              <a:t>Can you spot any threats, manipulation or pressure?</a:t>
            </a:r>
          </a:p>
          <a:p>
            <a:pPr marL="457200" indent="-457200">
              <a:lnSpc>
                <a:spcPct val="140000"/>
              </a:lnSpc>
              <a:buFont typeface="Wingdings" charset="2"/>
              <a:buChar char="²"/>
            </a:pPr>
            <a:r>
              <a:rPr lang="en-GB" sz="2800" dirty="0">
                <a:solidFill>
                  <a:schemeClr val="tx2"/>
                </a:solidFill>
                <a:latin typeface="Calibri"/>
                <a:ea typeface="Calibri" panose="020F0502020204030204" pitchFamily="34" charset="0"/>
                <a:cs typeface="Calibri"/>
              </a:rPr>
              <a:t>What would you do?</a:t>
            </a:r>
          </a:p>
          <a:p>
            <a:pPr marL="457200" indent="-457200">
              <a:lnSpc>
                <a:spcPct val="140000"/>
              </a:lnSpc>
              <a:buFont typeface="Wingdings" charset="2"/>
              <a:buChar char="²"/>
            </a:pPr>
            <a:r>
              <a:rPr lang="en-GB" sz="2800" dirty="0">
                <a:solidFill>
                  <a:schemeClr val="tx2"/>
                </a:solidFill>
                <a:latin typeface="Calibri"/>
                <a:ea typeface="Calibri" panose="020F0502020204030204" pitchFamily="34" charset="0"/>
                <a:cs typeface="Calibri"/>
              </a:rPr>
              <a:t>Case studies</a:t>
            </a:r>
          </a:p>
          <a:p>
            <a:pPr marL="457200" indent="-457200">
              <a:lnSpc>
                <a:spcPct val="140000"/>
              </a:lnSpc>
              <a:buFont typeface="Wingdings" charset="2"/>
              <a:buChar char="²"/>
            </a:pPr>
            <a:r>
              <a:rPr lang="en-GB" sz="2800" dirty="0">
                <a:solidFill>
                  <a:schemeClr val="tx2"/>
                </a:solidFill>
                <a:latin typeface="Calibri"/>
                <a:ea typeface="Calibri" panose="020F0502020204030204" pitchFamily="34" charset="0"/>
                <a:cs typeface="Calibri"/>
              </a:rPr>
              <a:t>Role play Mike/Emma – yes &amp; no</a:t>
            </a:r>
          </a:p>
        </p:txBody>
      </p:sp>
    </p:spTree>
    <p:custDataLst>
      <p:tags r:id="rId1"/>
    </p:custDataLst>
    <p:extLst>
      <p:ext uri="{BB962C8B-B14F-4D97-AF65-F5344CB8AC3E}">
        <p14:creationId xmlns:p14="http://schemas.microsoft.com/office/powerpoint/2010/main" val="977070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2" y="1628777"/>
            <a:ext cx="2881313"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00213" y="1287887"/>
            <a:ext cx="9348787" cy="340890"/>
          </a:xfrm>
        </p:spPr>
        <p:txBody>
          <a:bodyPr>
            <a:normAutofit fontScale="90000"/>
          </a:bodyPr>
          <a:lstStyle/>
          <a:p>
            <a:pPr>
              <a:defRPr/>
            </a:pPr>
            <a:r>
              <a:rPr lang="en-GB" altLang="en-US" sz="2900" b="1" dirty="0">
                <a:latin typeface="Times" panose="02020603050405020304" pitchFamily="18" charset="0"/>
                <a:ea typeface="MS PGothic" panose="020B0600070205080204" pitchFamily="34" charset="-128"/>
              </a:rPr>
              <a:t/>
            </a:r>
            <a:br>
              <a:rPr lang="en-GB" altLang="en-US" sz="2900" b="1" dirty="0">
                <a:latin typeface="Times" panose="02020603050405020304" pitchFamily="18" charset="0"/>
                <a:ea typeface="MS PGothic" panose="020B0600070205080204" pitchFamily="34" charset="-128"/>
              </a:rPr>
            </a:br>
            <a:r>
              <a:rPr lang="en-GB" altLang="en-US" sz="2900" b="1" dirty="0">
                <a:latin typeface="Times" panose="02020603050405020304" pitchFamily="18" charset="0"/>
                <a:ea typeface="MS PGothic" panose="020B0600070205080204" pitchFamily="34" charset="-128"/>
              </a:rPr>
              <a:t/>
            </a:r>
            <a:br>
              <a:rPr lang="en-GB" altLang="en-US" sz="2900" b="1" dirty="0">
                <a:latin typeface="Times" panose="02020603050405020304" pitchFamily="18" charset="0"/>
                <a:ea typeface="MS PGothic" panose="020B0600070205080204" pitchFamily="34" charset="-128"/>
              </a:rPr>
            </a:br>
            <a:r>
              <a:rPr lang="en-GB" altLang="en-US" sz="2900" b="1" dirty="0">
                <a:latin typeface="Times" panose="02020603050405020304" pitchFamily="18" charset="0"/>
                <a:ea typeface="MS PGothic" panose="020B0600070205080204" pitchFamily="34" charset="-128"/>
              </a:rPr>
              <a:t/>
            </a:r>
            <a:br>
              <a:rPr lang="en-GB" altLang="en-US" sz="2900" b="1" dirty="0">
                <a:latin typeface="Times" panose="02020603050405020304" pitchFamily="18" charset="0"/>
                <a:ea typeface="MS PGothic" panose="020B0600070205080204" pitchFamily="34" charset="-128"/>
              </a:rPr>
            </a:br>
            <a:r>
              <a:rPr lang="en-GB" altLang="en-US" sz="2900" b="1" dirty="0">
                <a:latin typeface="Times" panose="02020603050405020304" pitchFamily="18" charset="0"/>
                <a:ea typeface="MS PGothic" panose="020B0600070205080204" pitchFamily="34" charset="-128"/>
              </a:rPr>
              <a:t/>
            </a:r>
            <a:br>
              <a:rPr lang="en-GB" altLang="en-US" sz="2900" b="1" dirty="0">
                <a:latin typeface="Times" panose="02020603050405020304" pitchFamily="18" charset="0"/>
                <a:ea typeface="MS PGothic" panose="020B0600070205080204" pitchFamily="34" charset="-128"/>
              </a:rPr>
            </a:br>
            <a:r>
              <a:rPr lang="en-GB" altLang="en-US" sz="2900" b="1" dirty="0">
                <a:latin typeface="Times" panose="02020603050405020304" pitchFamily="18" charset="0"/>
                <a:ea typeface="MS PGothic" panose="020B0600070205080204" pitchFamily="34" charset="-128"/>
              </a:rPr>
              <a:t/>
            </a:r>
            <a:br>
              <a:rPr lang="en-GB" altLang="en-US" sz="2900" b="1" dirty="0">
                <a:latin typeface="Times" panose="02020603050405020304" pitchFamily="18" charset="0"/>
                <a:ea typeface="MS PGothic" panose="020B0600070205080204" pitchFamily="34" charset="-128"/>
              </a:rPr>
            </a:br>
            <a:r>
              <a:rPr lang="en-GB" altLang="en-US" sz="2900" b="1" dirty="0">
                <a:latin typeface="Times" panose="02020603050405020304" pitchFamily="18" charset="0"/>
                <a:ea typeface="MS PGothic" panose="020B0600070205080204" pitchFamily="34" charset="-128"/>
              </a:rPr>
              <a:t/>
            </a:r>
            <a:br>
              <a:rPr lang="en-GB" altLang="en-US" sz="2900" b="1" dirty="0">
                <a:latin typeface="Times" panose="02020603050405020304" pitchFamily="18" charset="0"/>
                <a:ea typeface="MS PGothic" panose="020B0600070205080204" pitchFamily="34" charset="-128"/>
              </a:rPr>
            </a:br>
            <a:r>
              <a:rPr lang="en-GB" altLang="en-US" sz="2900" b="1" dirty="0">
                <a:latin typeface="Times" panose="02020603050405020304" pitchFamily="18" charset="0"/>
                <a:ea typeface="MS PGothic" panose="020B0600070205080204" pitchFamily="34" charset="-128"/>
              </a:rPr>
              <a:t/>
            </a:r>
            <a:br>
              <a:rPr lang="en-GB" altLang="en-US" sz="2900" b="1" dirty="0">
                <a:latin typeface="Times" panose="02020603050405020304" pitchFamily="18" charset="0"/>
                <a:ea typeface="MS PGothic" panose="020B0600070205080204" pitchFamily="34" charset="-128"/>
              </a:rPr>
            </a:br>
            <a:r>
              <a:rPr lang="en-GB" altLang="en-US" sz="2900" b="1" dirty="0">
                <a:latin typeface="Times" panose="02020603050405020304" pitchFamily="18" charset="0"/>
                <a:ea typeface="MS PGothic" panose="020B0600070205080204" pitchFamily="34" charset="-128"/>
              </a:rPr>
              <a:t/>
            </a:r>
            <a:br>
              <a:rPr lang="en-GB" altLang="en-US" sz="2900" b="1" dirty="0">
                <a:latin typeface="Times" panose="02020603050405020304" pitchFamily="18" charset="0"/>
                <a:ea typeface="MS PGothic" panose="020B0600070205080204" pitchFamily="34" charset="-128"/>
              </a:rPr>
            </a:br>
            <a:r>
              <a:rPr lang="en-GB" altLang="en-US" sz="2900" b="1" dirty="0">
                <a:latin typeface="Times" panose="02020603050405020304" pitchFamily="18" charset="0"/>
                <a:ea typeface="MS PGothic" panose="020B0600070205080204" pitchFamily="34" charset="-128"/>
              </a:rPr>
              <a:t/>
            </a:r>
            <a:br>
              <a:rPr lang="en-GB" altLang="en-US" sz="2900" b="1" dirty="0">
                <a:latin typeface="Times" panose="02020603050405020304" pitchFamily="18" charset="0"/>
                <a:ea typeface="MS PGothic" panose="020B0600070205080204" pitchFamily="34" charset="-128"/>
              </a:rPr>
            </a:br>
            <a:r>
              <a:rPr lang="en-GB" altLang="en-US" sz="2900" b="1" dirty="0">
                <a:latin typeface="Times" panose="02020603050405020304" pitchFamily="18" charset="0"/>
                <a:ea typeface="MS PGothic" panose="020B0600070205080204" pitchFamily="34" charset="-128"/>
              </a:rPr>
              <a:t/>
            </a:r>
            <a:br>
              <a:rPr lang="en-GB" altLang="en-US" sz="2900" b="1" dirty="0">
                <a:latin typeface="Times" panose="02020603050405020304" pitchFamily="18" charset="0"/>
                <a:ea typeface="MS PGothic" panose="020B0600070205080204" pitchFamily="34" charset="-128"/>
              </a:rPr>
            </a:br>
            <a:r>
              <a:rPr lang="en-GB" altLang="en-US" sz="2400" b="1" dirty="0">
                <a:solidFill>
                  <a:srgbClr val="C00000"/>
                </a:solidFill>
                <a:latin typeface="+mn-lt"/>
                <a:ea typeface="MS PGothic" panose="020B0600070205080204" pitchFamily="34" charset="-128"/>
              </a:rPr>
              <a:t>Reaching vulnerable children with more targeted approaches </a:t>
            </a:r>
            <a:r>
              <a:rPr lang="en-GB" altLang="en-US" sz="2400" dirty="0">
                <a:solidFill>
                  <a:srgbClr val="C00000"/>
                </a:solidFill>
                <a:latin typeface="+mn-lt"/>
                <a:ea typeface="MS PGothic" panose="020B0600070205080204" pitchFamily="34" charset="-128"/>
              </a:rPr>
              <a:t/>
            </a:r>
            <a:br>
              <a:rPr lang="en-GB" altLang="en-US" sz="2400" dirty="0">
                <a:solidFill>
                  <a:srgbClr val="C00000"/>
                </a:solidFill>
                <a:latin typeface="+mn-lt"/>
                <a:ea typeface="MS PGothic" panose="020B0600070205080204" pitchFamily="34" charset="-128"/>
              </a:rPr>
            </a:br>
            <a:r>
              <a:rPr lang="en-GB" altLang="en-US" sz="2400" dirty="0">
                <a:solidFill>
                  <a:srgbClr val="C00000"/>
                </a:solidFill>
                <a:latin typeface="+mn-lt"/>
                <a:ea typeface="MS PGothic" panose="020B0600070205080204" pitchFamily="34" charset="-128"/>
              </a:rPr>
              <a:t>activities around images, colours and stories in small groups or one to one to ensure that more vulnerable children understand consent, motivation can categorise risk are helped to stay safe around alcohol. .</a:t>
            </a: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400" dirty="0">
                <a:latin typeface="Times" panose="02020603050405020304" pitchFamily="18" charset="0"/>
                <a:ea typeface="MS PGothic" panose="020B0600070205080204" pitchFamily="34" charset="-128"/>
              </a:rPr>
              <a:t/>
            </a:r>
            <a:br>
              <a:rPr lang="en-GB" altLang="en-US" sz="2400" dirty="0">
                <a:latin typeface="Times" panose="02020603050405020304" pitchFamily="18" charset="0"/>
                <a:ea typeface="MS PGothic" panose="020B0600070205080204" pitchFamily="34" charset="-128"/>
              </a:rPr>
            </a:br>
            <a:r>
              <a:rPr lang="en-GB" altLang="en-US" sz="2000" i="1" dirty="0">
                <a:latin typeface="Times" panose="02020603050405020304" pitchFamily="18" charset="0"/>
                <a:ea typeface="MS PGothic" panose="020B0600070205080204" pitchFamily="34" charset="-128"/>
              </a:rPr>
              <a:t>Tell me and I will forget</a:t>
            </a:r>
            <a:br>
              <a:rPr lang="en-GB" altLang="en-US" sz="2000" i="1" dirty="0">
                <a:latin typeface="Times" panose="02020603050405020304" pitchFamily="18" charset="0"/>
                <a:ea typeface="MS PGothic" panose="020B0600070205080204" pitchFamily="34" charset="-128"/>
              </a:rPr>
            </a:br>
            <a:r>
              <a:rPr lang="en-GB" altLang="en-US" sz="2000" i="1" dirty="0">
                <a:latin typeface="Times" panose="02020603050405020304" pitchFamily="18" charset="0"/>
                <a:ea typeface="MS PGothic" panose="020B0600070205080204" pitchFamily="34" charset="-128"/>
              </a:rPr>
              <a:t>Show me and I will remember</a:t>
            </a:r>
            <a:br>
              <a:rPr lang="en-GB" altLang="en-US" sz="2000" i="1" dirty="0">
                <a:latin typeface="Times" panose="02020603050405020304" pitchFamily="18" charset="0"/>
                <a:ea typeface="MS PGothic" panose="020B0600070205080204" pitchFamily="34" charset="-128"/>
              </a:rPr>
            </a:br>
            <a:r>
              <a:rPr lang="en-GB" altLang="en-US" sz="2000" i="1" dirty="0">
                <a:latin typeface="Times" panose="02020603050405020304" pitchFamily="18" charset="0"/>
                <a:ea typeface="MS PGothic" panose="020B0600070205080204" pitchFamily="34" charset="-128"/>
              </a:rPr>
              <a:t>Involve me and I will understand</a:t>
            </a:r>
            <a:r>
              <a:rPr lang="en-GB" altLang="en-US" sz="2400" i="1" dirty="0">
                <a:latin typeface="Times" panose="02020603050405020304" pitchFamily="18" charset="0"/>
                <a:ea typeface="MS PGothic" panose="020B0600070205080204" pitchFamily="34" charset="-128"/>
              </a:rPr>
              <a:t/>
            </a:r>
            <a:br>
              <a:rPr lang="en-GB" altLang="en-US" sz="2400" i="1" dirty="0">
                <a:latin typeface="Times" panose="02020603050405020304" pitchFamily="18" charset="0"/>
                <a:ea typeface="MS PGothic" panose="020B0600070205080204" pitchFamily="34" charset="-128"/>
              </a:rPr>
            </a:br>
            <a:r>
              <a:rPr lang="en-GB" altLang="en-US" sz="2400" b="1" dirty="0">
                <a:solidFill>
                  <a:srgbClr val="C00000"/>
                </a:solidFill>
                <a:latin typeface="Times" panose="02020603050405020304" pitchFamily="18" charset="0"/>
                <a:ea typeface="MS PGothic" panose="020B0600070205080204" pitchFamily="34" charset="-128"/>
              </a:rPr>
              <a:t>1 in 5 children across the UK have some level of special educational needs</a:t>
            </a:r>
            <a:r>
              <a:rPr lang="en-GB" altLang="en-US" sz="2400" i="1" dirty="0">
                <a:latin typeface="Times" panose="02020603050405020304" pitchFamily="18" charset="0"/>
                <a:ea typeface="MS PGothic" panose="020B0600070205080204" pitchFamily="34" charset="-128"/>
              </a:rPr>
              <a:t/>
            </a:r>
            <a:br>
              <a:rPr lang="en-GB" altLang="en-US" sz="2400" i="1" dirty="0">
                <a:latin typeface="Times" panose="02020603050405020304" pitchFamily="18" charset="0"/>
                <a:ea typeface="MS PGothic" panose="020B0600070205080204" pitchFamily="34" charset="-128"/>
              </a:rPr>
            </a:br>
            <a:endParaRPr lang="en-GB" altLang="en-US" sz="2400" i="1" dirty="0">
              <a:latin typeface="Times" panose="02020603050405020304" pitchFamily="18" charset="0"/>
              <a:ea typeface="MS PGothic" panose="020B0600070205080204" pitchFamily="34" charset="-128"/>
            </a:endParaRPr>
          </a:p>
        </p:txBody>
      </p:sp>
      <p:sp>
        <p:nvSpPr>
          <p:cNvPr id="16388" name="AutoShape 2" descr="Image result for arguing images"/>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p>
        </p:txBody>
      </p:sp>
      <p:sp>
        <p:nvSpPr>
          <p:cNvPr id="16389" name="AutoShape 4" descr="Image result for arguing images"/>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p>
        </p:txBody>
      </p:sp>
      <p:sp>
        <p:nvSpPr>
          <p:cNvPr id="16390" name="AutoShape 6" descr="Image result for arguing images"/>
          <p:cNvSpPr>
            <a:spLocks noChangeAspect="1" noChangeArrowheads="1"/>
          </p:cNvSpPr>
          <p:nvPr/>
        </p:nvSpPr>
        <p:spPr bwMode="auto">
          <a:xfrm>
            <a:off x="2005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p>
        </p:txBody>
      </p:sp>
      <p:pic>
        <p:nvPicPr>
          <p:cNvPr id="1639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08888" y="1955800"/>
            <a:ext cx="25400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67079945"/>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36" y="164801"/>
            <a:ext cx="8860802" cy="646331"/>
          </a:xfrm>
          <a:prstGeom prst="rect">
            <a:avLst/>
          </a:prstGeom>
          <a:noFill/>
        </p:spPr>
        <p:txBody>
          <a:bodyPr wrap="square" rtlCol="0">
            <a:spAutoFit/>
          </a:bodyPr>
          <a:lstStyle/>
          <a:p>
            <a:r>
              <a:rPr lang="en-GB" dirty="0">
                <a:solidFill>
                  <a:srgbClr val="355071"/>
                </a:solidFill>
                <a:latin typeface="Calibri"/>
                <a:cs typeface="Calibri"/>
              </a:rPr>
              <a:t>You may like to use the different emoji faces to show how you feel – place them next to the picture or colour in the red, amber or green circle to show how you feel</a:t>
            </a:r>
          </a:p>
        </p:txBody>
      </p:sp>
      <p:pic>
        <p:nvPicPr>
          <p:cNvPr id="3" name="Picture 2"/>
          <p:cNvPicPr/>
          <p:nvPr/>
        </p:nvPicPr>
        <p:blipFill rotWithShape="1">
          <a:blip r:embed="rId3" cstate="print">
            <a:extLst>
              <a:ext uri="{28A0092B-C50C-407E-A947-70E740481C1C}">
                <a14:useLocalDpi xmlns:a14="http://schemas.microsoft.com/office/drawing/2010/main" val="0"/>
              </a:ext>
            </a:extLst>
          </a:blip>
          <a:srcRect l="9838" t="8046" r="9105" b="9840"/>
          <a:stretch/>
        </p:blipFill>
        <p:spPr>
          <a:xfrm>
            <a:off x="1906930" y="1223964"/>
            <a:ext cx="1470560" cy="1449539"/>
          </a:xfrm>
          <a:prstGeom prst="rect">
            <a:avLst/>
          </a:prstGeom>
        </p:spPr>
      </p:pic>
      <p:pic>
        <p:nvPicPr>
          <p:cNvPr id="4" name="Picture 3"/>
          <p:cNvPicPr/>
          <p:nvPr/>
        </p:nvPicPr>
        <p:blipFill rotWithShape="1">
          <a:blip r:embed="rId4" cstate="print">
            <a:extLst>
              <a:ext uri="{28A0092B-C50C-407E-A947-70E740481C1C}">
                <a14:useLocalDpi xmlns:a14="http://schemas.microsoft.com/office/drawing/2010/main" val="0"/>
              </a:ext>
            </a:extLst>
          </a:blip>
          <a:srcRect l="9303" t="8505" r="10395" b="9833"/>
          <a:stretch/>
        </p:blipFill>
        <p:spPr>
          <a:xfrm>
            <a:off x="4341949" y="1203074"/>
            <a:ext cx="1461014" cy="1451329"/>
          </a:xfrm>
          <a:prstGeom prst="rect">
            <a:avLst/>
          </a:prstGeom>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6587" t="3408" r="6429" b="7157"/>
          <a:stretch/>
        </p:blipFill>
        <p:spPr>
          <a:xfrm>
            <a:off x="6815168" y="1145787"/>
            <a:ext cx="1461012" cy="1546809"/>
          </a:xfrm>
          <a:prstGeom prst="rect">
            <a:avLst/>
          </a:prstGeom>
        </p:spPr>
      </p:pic>
      <p:pic>
        <p:nvPicPr>
          <p:cNvPr id="6" name="Picture 5"/>
          <p:cNvPicPr/>
          <p:nvPr/>
        </p:nvPicPr>
        <p:blipFill>
          <a:blip r:embed="rId6" cstate="print">
            <a:extLst>
              <a:ext uri="{28A0092B-C50C-407E-A947-70E740481C1C}">
                <a14:useLocalDpi xmlns:a14="http://schemas.microsoft.com/office/drawing/2010/main" val="0"/>
              </a:ext>
            </a:extLst>
          </a:blip>
          <a:stretch>
            <a:fillRect/>
          </a:stretch>
        </p:blipFill>
        <p:spPr>
          <a:xfrm>
            <a:off x="1608461" y="3000418"/>
            <a:ext cx="1864521" cy="1450890"/>
          </a:xfrm>
          <a:prstGeom prst="rect">
            <a:avLst/>
          </a:prstGeom>
        </p:spPr>
      </p:pic>
      <p:pic>
        <p:nvPicPr>
          <p:cNvPr id="7" name="Picture 6"/>
          <p:cNvPicPr/>
          <p:nvPr/>
        </p:nvPicPr>
        <p:blipFill rotWithShape="1">
          <a:blip r:embed="rId7" cstate="print">
            <a:extLst>
              <a:ext uri="{28A0092B-C50C-407E-A947-70E740481C1C}">
                <a14:useLocalDpi xmlns:a14="http://schemas.microsoft.com/office/drawing/2010/main" val="0"/>
              </a:ext>
            </a:extLst>
          </a:blip>
          <a:srcRect l="6221" t="3352" r="5998" b="6145"/>
          <a:stretch/>
        </p:blipFill>
        <p:spPr>
          <a:xfrm>
            <a:off x="4337052" y="2981325"/>
            <a:ext cx="1485009" cy="1480746"/>
          </a:xfrm>
          <a:prstGeom prst="rect">
            <a:avLst/>
          </a:prstGeom>
        </p:spPr>
      </p:pic>
      <p:pic>
        <p:nvPicPr>
          <p:cNvPr id="8" name="Picture 7"/>
          <p:cNvPicPr/>
          <p:nvPr/>
        </p:nvPicPr>
        <p:blipFill rotWithShape="1">
          <a:blip r:embed="rId8" cstate="print">
            <a:extLst>
              <a:ext uri="{28A0092B-C50C-407E-A947-70E740481C1C}">
                <a14:useLocalDpi xmlns:a14="http://schemas.microsoft.com/office/drawing/2010/main" val="0"/>
              </a:ext>
            </a:extLst>
          </a:blip>
          <a:srcRect l="5431" t="5381" r="5863" b="3823"/>
          <a:stretch/>
        </p:blipFill>
        <p:spPr>
          <a:xfrm>
            <a:off x="6815168" y="2988590"/>
            <a:ext cx="1451463" cy="1467712"/>
          </a:xfrm>
          <a:prstGeom prst="rect">
            <a:avLst/>
          </a:prstGeom>
        </p:spPr>
      </p:pic>
      <p:pic>
        <p:nvPicPr>
          <p:cNvPr id="9" name="Picture 8"/>
          <p:cNvPicPr/>
          <p:nvPr/>
        </p:nvPicPr>
        <p:blipFill rotWithShape="1">
          <a:blip r:embed="rId9" cstate="print">
            <a:extLst>
              <a:ext uri="{28A0092B-C50C-407E-A947-70E740481C1C}">
                <a14:useLocalDpi xmlns:a14="http://schemas.microsoft.com/office/drawing/2010/main" val="0"/>
              </a:ext>
            </a:extLst>
          </a:blip>
          <a:srcRect l="1953" r="3579"/>
          <a:stretch/>
        </p:blipFill>
        <p:spPr>
          <a:xfrm>
            <a:off x="9106953" y="1147092"/>
            <a:ext cx="1461012" cy="1567352"/>
          </a:xfrm>
          <a:prstGeom prst="rect">
            <a:avLst/>
          </a:prstGeom>
        </p:spPr>
      </p:pic>
      <p:pic>
        <p:nvPicPr>
          <p:cNvPr id="10" name="Picture 9"/>
          <p:cNvPicPr/>
          <p:nvPr/>
        </p:nvPicPr>
        <p:blipFill>
          <a:blip r:embed="rId10" cstate="print">
            <a:extLst>
              <a:ext uri="{28A0092B-C50C-407E-A947-70E740481C1C}">
                <a14:useLocalDpi xmlns:a14="http://schemas.microsoft.com/office/drawing/2010/main" val="0"/>
              </a:ext>
            </a:extLst>
          </a:blip>
          <a:stretch>
            <a:fillRect/>
          </a:stretch>
        </p:blipFill>
        <p:spPr>
          <a:xfrm>
            <a:off x="9135599" y="4554496"/>
            <a:ext cx="1508758" cy="1844551"/>
          </a:xfrm>
          <a:prstGeom prst="rect">
            <a:avLst/>
          </a:prstGeom>
        </p:spPr>
      </p:pic>
      <p:pic>
        <p:nvPicPr>
          <p:cNvPr id="11" name="Picture 10"/>
          <p:cNvPicPr/>
          <p:nvPr/>
        </p:nvPicPr>
        <p:blipFill rotWithShape="1">
          <a:blip r:embed="rId11" cstate="print">
            <a:extLst>
              <a:ext uri="{28A0092B-C50C-407E-A947-70E740481C1C}">
                <a14:useLocalDpi xmlns:a14="http://schemas.microsoft.com/office/drawing/2010/main" val="0"/>
              </a:ext>
            </a:extLst>
          </a:blip>
          <a:srcRect l="4978" t="4618" r="6641" b="11552"/>
          <a:stretch/>
        </p:blipFill>
        <p:spPr>
          <a:xfrm>
            <a:off x="1887832" y="4888683"/>
            <a:ext cx="1451464" cy="1460875"/>
          </a:xfrm>
          <a:prstGeom prst="rect">
            <a:avLst/>
          </a:prstGeom>
        </p:spPr>
      </p:pic>
      <p:pic>
        <p:nvPicPr>
          <p:cNvPr id="12" name="Picture 11"/>
          <p:cNvPicPr/>
          <p:nvPr/>
        </p:nvPicPr>
        <p:blipFill>
          <a:blip r:embed="rId12" cstate="print">
            <a:extLst>
              <a:ext uri="{28A0092B-C50C-407E-A947-70E740481C1C}">
                <a14:useLocalDpi xmlns:a14="http://schemas.microsoft.com/office/drawing/2010/main" val="0"/>
              </a:ext>
            </a:extLst>
          </a:blip>
          <a:stretch>
            <a:fillRect/>
          </a:stretch>
        </p:blipFill>
        <p:spPr>
          <a:xfrm>
            <a:off x="3959842" y="4762500"/>
            <a:ext cx="2205843" cy="2095500"/>
          </a:xfrm>
          <a:prstGeom prst="rect">
            <a:avLst/>
          </a:prstGeom>
        </p:spPr>
      </p:pic>
      <p:pic>
        <p:nvPicPr>
          <p:cNvPr id="13" name="Picture 12"/>
          <p:cNvPicPr/>
          <p:nvPr/>
        </p:nvPicPr>
        <p:blipFill>
          <a:blip r:embed="rId13" cstate="print">
            <a:extLst>
              <a:ext uri="{28A0092B-C50C-407E-A947-70E740481C1C}">
                <a14:useLocalDpi xmlns:a14="http://schemas.microsoft.com/office/drawing/2010/main" val="0"/>
              </a:ext>
            </a:extLst>
          </a:blip>
          <a:stretch>
            <a:fillRect/>
          </a:stretch>
        </p:blipFill>
        <p:spPr>
          <a:xfrm>
            <a:off x="6801333" y="4869514"/>
            <a:ext cx="1474846" cy="1449075"/>
          </a:xfrm>
          <a:prstGeom prst="rect">
            <a:avLst/>
          </a:prstGeom>
        </p:spPr>
      </p:pic>
      <p:pic>
        <p:nvPicPr>
          <p:cNvPr id="14" name="Picture 13"/>
          <p:cNvPicPr>
            <a:picLocks noChangeAspect="1"/>
          </p:cNvPicPr>
          <p:nvPr/>
        </p:nvPicPr>
        <p:blipFill rotWithShape="1">
          <a:blip r:embed="rId14"/>
          <a:srcRect l="6409" t="6150" r="7007" b="7274"/>
          <a:stretch/>
        </p:blipFill>
        <p:spPr>
          <a:xfrm>
            <a:off x="9145149" y="2988589"/>
            <a:ext cx="1443948" cy="1443812"/>
          </a:xfrm>
          <a:prstGeom prst="rect">
            <a:avLst/>
          </a:prstGeom>
        </p:spPr>
      </p:pic>
    </p:spTree>
    <p:custDataLst>
      <p:tags r:id="rId1"/>
    </p:custDataLst>
    <p:extLst>
      <p:ext uri="{BB962C8B-B14F-4D97-AF65-F5344CB8AC3E}">
        <p14:creationId xmlns:p14="http://schemas.microsoft.com/office/powerpoint/2010/main" val="1321865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8548" y="3972004"/>
            <a:ext cx="1643489" cy="1727650"/>
          </a:xfrm>
          <a:prstGeom prst="rect">
            <a:avLst/>
          </a:prstGeom>
          <a:noFill/>
          <a:extLst>
            <a:ext uri="{909E8E84-426E-40dd-AFC4-6F175D3DCCD1}">
              <a14:hiddenFill xmlns:a14="http://schemas.microsoft.com/office/drawing/2010/main" xmlns="">
                <a:solidFill>
                  <a:srgbClr val="FFFFFF"/>
                </a:solidFill>
              </a14:hiddenFill>
            </a:ext>
          </a:extLst>
        </p:spPr>
      </p:pic>
      <p:pic>
        <p:nvPicPr>
          <p:cNvPr id="614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542" y="946824"/>
            <a:ext cx="3312667" cy="542271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4"/>
          <p:cNvSpPr>
            <a:spLocks noChangeArrowheads="1"/>
          </p:cNvSpPr>
          <p:nvPr/>
        </p:nvSpPr>
        <p:spPr bwMode="auto">
          <a:xfrm>
            <a:off x="1143000" y="1396484"/>
            <a:ext cx="18466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5"/>
          <p:cNvSpPr>
            <a:spLocks noChangeArrowheads="1"/>
          </p:cNvSpPr>
          <p:nvPr/>
        </p:nvSpPr>
        <p:spPr bwMode="auto">
          <a:xfrm>
            <a:off x="1143000" y="5463659"/>
            <a:ext cx="18466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p:cNvSpPr/>
          <p:nvPr/>
        </p:nvSpPr>
        <p:spPr>
          <a:xfrm>
            <a:off x="1470114" y="300633"/>
            <a:ext cx="9091524" cy="523220"/>
          </a:xfrm>
          <a:prstGeom prst="rect">
            <a:avLst/>
          </a:prstGeom>
        </p:spPr>
        <p:txBody>
          <a:bodyPr wrap="square">
            <a:spAutoFit/>
          </a:bodyPr>
          <a:lstStyle/>
          <a:p>
            <a:pPr algn="ctr" eaLnBrk="0" fontAlgn="base" hangingPunct="0">
              <a:spcBef>
                <a:spcPct val="0"/>
              </a:spcBef>
              <a:spcAft>
                <a:spcPct val="0"/>
              </a:spcAft>
            </a:pPr>
            <a:r>
              <a:rPr lang="en-GB" altLang="en-US" sz="2800" dirty="0">
                <a:solidFill>
                  <a:srgbClr val="660066"/>
                </a:solidFill>
                <a:latin typeface="Calibri" panose="020F0502020204030204" pitchFamily="34" charset="0"/>
                <a:ea typeface="Calibri" panose="020F0502020204030204" pitchFamily="34" charset="0"/>
                <a:cs typeface="GillSans-Light"/>
              </a:rPr>
              <a:t>Not ok - The girl is being threatened in an aggressive way</a:t>
            </a:r>
            <a:endParaRPr lang="en-GB" altLang="en-US" sz="2800" dirty="0">
              <a:solidFill>
                <a:srgbClr val="660066"/>
              </a:solidFill>
            </a:endParaRPr>
          </a:p>
        </p:txBody>
      </p:sp>
    </p:spTree>
    <p:custDataLst>
      <p:tags r:id="rId1"/>
    </p:custDataLst>
    <p:extLst>
      <p:ext uri="{BB962C8B-B14F-4D97-AF65-F5344CB8AC3E}">
        <p14:creationId xmlns:p14="http://schemas.microsoft.com/office/powerpoint/2010/main" val="2919776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601" y="6104467"/>
            <a:ext cx="6722532" cy="73660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IMG_316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025" y="2511313"/>
            <a:ext cx="4783138" cy="4243206"/>
          </a:xfrm>
          <a:prstGeom prst="rect">
            <a:avLst/>
          </a:prstGeom>
          <a:ln>
            <a:solidFill>
              <a:srgbClr val="000000"/>
            </a:solidFill>
          </a:ln>
        </p:spPr>
      </p:pic>
      <p:pic>
        <p:nvPicPr>
          <p:cNvPr id="8" name="Picture 7" descr="IMG_321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590" y="197557"/>
            <a:ext cx="4845774" cy="4286243"/>
          </a:xfrm>
          <a:prstGeom prst="rect">
            <a:avLst/>
          </a:prstGeom>
          <a:ln>
            <a:solidFill>
              <a:srgbClr val="000000"/>
            </a:solidFill>
          </a:ln>
        </p:spPr>
      </p:pic>
    </p:spTree>
    <p:custDataLst>
      <p:tags r:id="rId1"/>
    </p:custDataLst>
    <p:extLst>
      <p:ext uri="{BB962C8B-B14F-4D97-AF65-F5344CB8AC3E}">
        <p14:creationId xmlns:p14="http://schemas.microsoft.com/office/powerpoint/2010/main" val="3753345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Shot 2016-06-08 at 11.09.1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134" y="1"/>
            <a:ext cx="12722404" cy="6673754"/>
          </a:xfrm>
          <a:prstGeom prst="rect">
            <a:avLst/>
          </a:prstGeom>
        </p:spPr>
      </p:pic>
    </p:spTree>
    <p:custDataLst>
      <p:tags r:id="rId1"/>
    </p:custDataLst>
    <p:extLst>
      <p:ext uri="{BB962C8B-B14F-4D97-AF65-F5344CB8AC3E}">
        <p14:creationId xmlns:p14="http://schemas.microsoft.com/office/powerpoint/2010/main" val="2049130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p:cNvSpPr txBox="1">
            <a:spLocks noChangeArrowheads="1"/>
          </p:cNvSpPr>
          <p:nvPr/>
        </p:nvSpPr>
        <p:spPr bwMode="auto">
          <a:xfrm>
            <a:off x="979227" y="327547"/>
            <a:ext cx="4206921" cy="64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latin typeface="+mn-lt"/>
            </a:endParaRPr>
          </a:p>
          <a:p>
            <a:pPr>
              <a:spcBef>
                <a:spcPct val="0"/>
              </a:spcBef>
              <a:buFontTx/>
              <a:buNone/>
            </a:pPr>
            <a:r>
              <a:rPr lang="en-US" altLang="en-US" sz="2000" dirty="0">
                <a:latin typeface="+mn-lt"/>
              </a:rPr>
              <a:t>Contact</a:t>
            </a:r>
            <a:r>
              <a:rPr lang="en-US" altLang="en-US" sz="2000" dirty="0">
                <a:latin typeface="+mn-lt"/>
                <a:sym typeface="Wingdings" panose="05000000000000000000" pitchFamily="2" charset="2"/>
              </a:rPr>
              <a:t> (North of England)</a:t>
            </a:r>
            <a:r>
              <a:rPr lang="en-US" altLang="en-US" sz="2000" dirty="0">
                <a:latin typeface="+mn-lt"/>
              </a:rPr>
              <a:t> </a:t>
            </a:r>
            <a:r>
              <a:rPr lang="en-US" altLang="en-US" sz="2000" dirty="0">
                <a:latin typeface="+mn-lt"/>
                <a:hlinkClick r:id="rId3"/>
              </a:rPr>
              <a:t>kathryn@alcoholeducationtrust.org</a:t>
            </a:r>
            <a:endParaRPr lang="en-US" altLang="en-US" sz="2000" dirty="0">
              <a:latin typeface="+mn-lt"/>
            </a:endParaRPr>
          </a:p>
          <a:p>
            <a:pPr>
              <a:spcBef>
                <a:spcPct val="0"/>
              </a:spcBef>
              <a:buFontTx/>
              <a:buNone/>
            </a:pPr>
            <a:r>
              <a:rPr lang="en-US" altLang="en-US" sz="2000" dirty="0">
                <a:latin typeface="+mn-lt"/>
              </a:rPr>
              <a:t>07886532254</a:t>
            </a:r>
          </a:p>
          <a:p>
            <a:pPr>
              <a:spcBef>
                <a:spcPct val="0"/>
              </a:spcBef>
              <a:buFontTx/>
              <a:buNone/>
            </a:pPr>
            <a:endParaRPr lang="en-US" altLang="en-US" sz="2000" dirty="0">
              <a:latin typeface="+mn-lt"/>
            </a:endParaRPr>
          </a:p>
          <a:p>
            <a:pPr>
              <a:spcBef>
                <a:spcPct val="0"/>
              </a:spcBef>
              <a:buFontTx/>
              <a:buNone/>
            </a:pPr>
            <a:r>
              <a:rPr lang="en-US" altLang="en-US" sz="2000" dirty="0">
                <a:latin typeface="+mn-lt"/>
              </a:rPr>
              <a:t>Head Office: </a:t>
            </a:r>
          </a:p>
          <a:p>
            <a:pPr>
              <a:spcBef>
                <a:spcPct val="0"/>
              </a:spcBef>
              <a:buFontTx/>
              <a:buNone/>
            </a:pPr>
            <a:r>
              <a:rPr lang="en-US" altLang="en-US" sz="2000" dirty="0">
                <a:latin typeface="+mn-lt"/>
                <a:hlinkClick r:id="rId4"/>
              </a:rPr>
              <a:t>kate@alcoholeducationtrust.org</a:t>
            </a:r>
            <a:endParaRPr lang="en-US" altLang="en-US" sz="2000" dirty="0">
              <a:latin typeface="+mn-lt"/>
            </a:endParaRPr>
          </a:p>
          <a:p>
            <a:pPr>
              <a:spcBef>
                <a:spcPct val="0"/>
              </a:spcBef>
              <a:buFontTx/>
              <a:buNone/>
            </a:pPr>
            <a:r>
              <a:rPr lang="en-US" altLang="en-US" sz="2000" dirty="0">
                <a:latin typeface="+mn-lt"/>
              </a:rPr>
              <a:t>01300 320869 </a:t>
            </a:r>
          </a:p>
          <a:p>
            <a:pPr>
              <a:spcBef>
                <a:spcPct val="0"/>
              </a:spcBef>
              <a:buFontTx/>
              <a:buNone/>
            </a:pPr>
            <a:endParaRPr lang="en-US" altLang="en-US" sz="2000" dirty="0">
              <a:latin typeface="+mn-lt"/>
            </a:endParaRPr>
          </a:p>
          <a:p>
            <a:pPr>
              <a:spcBef>
                <a:spcPct val="0"/>
              </a:spcBef>
              <a:buFontTx/>
              <a:buNone/>
            </a:pPr>
            <a:r>
              <a:rPr lang="en-US" altLang="en-US" sz="2000" dirty="0">
                <a:latin typeface="+mn-lt"/>
              </a:rPr>
              <a:t>Visit our websites for tips, film clips, quizzes and lots of advice via </a:t>
            </a:r>
            <a:r>
              <a:rPr lang="en-US" altLang="en-US" sz="2000" dirty="0">
                <a:latin typeface="+mn-lt"/>
                <a:hlinkClick r:id="rId5"/>
              </a:rPr>
              <a:t>www.talkaboutalcohol.com</a:t>
            </a:r>
            <a:r>
              <a:rPr lang="en-US" altLang="en-US" sz="2000" dirty="0">
                <a:latin typeface="+mn-lt"/>
              </a:rPr>
              <a:t> or </a:t>
            </a:r>
            <a:r>
              <a:rPr lang="en-US" altLang="en-US" sz="2000" dirty="0">
                <a:latin typeface="+mn-lt"/>
                <a:hlinkClick r:id="rId6"/>
              </a:rPr>
              <a:t>www.alcoholeducationtrust.org</a:t>
            </a:r>
            <a:endParaRPr lang="en-US" altLang="en-US" sz="2000" dirty="0">
              <a:latin typeface="+mn-lt"/>
            </a:endParaRPr>
          </a:p>
          <a:p>
            <a:pPr>
              <a:spcBef>
                <a:spcPct val="0"/>
              </a:spcBef>
              <a:buFontTx/>
              <a:buNone/>
            </a:pPr>
            <a:endParaRPr lang="en-US" altLang="en-US" sz="2000" dirty="0">
              <a:latin typeface="+mn-lt"/>
            </a:endParaRPr>
          </a:p>
          <a:p>
            <a:pPr>
              <a:spcBef>
                <a:spcPct val="0"/>
              </a:spcBef>
              <a:buFontTx/>
              <a:buNone/>
            </a:pPr>
            <a:r>
              <a:rPr lang="en-US" altLang="en-US" sz="2000" dirty="0">
                <a:latin typeface="+mn-lt"/>
              </a:rPr>
              <a:t>Find us on </a:t>
            </a:r>
            <a:r>
              <a:rPr lang="en-US" altLang="en-US" sz="2000" dirty="0" err="1">
                <a:latin typeface="+mn-lt"/>
              </a:rPr>
              <a:t>facebook</a:t>
            </a:r>
            <a:r>
              <a:rPr lang="en-US" altLang="en-US" sz="2000" dirty="0">
                <a:latin typeface="+mn-lt"/>
              </a:rPr>
              <a:t> and recommend us to other parents and friends!</a:t>
            </a:r>
          </a:p>
          <a:p>
            <a:pPr>
              <a:spcBef>
                <a:spcPct val="0"/>
              </a:spcBef>
              <a:buFontTx/>
              <a:buNone/>
            </a:pPr>
            <a:r>
              <a:rPr lang="en-US" altLang="en-US" sz="2000" dirty="0">
                <a:solidFill>
                  <a:srgbClr val="262673"/>
                </a:solidFill>
                <a:latin typeface="+mn-lt"/>
              </a:rPr>
              <a:t>https://www.facebook.com/talkaboutalcohol</a:t>
            </a:r>
          </a:p>
          <a:p>
            <a:pPr>
              <a:spcBef>
                <a:spcPct val="0"/>
              </a:spcBef>
              <a:buFontTx/>
              <a:buNone/>
            </a:pPr>
            <a:r>
              <a:rPr lang="en-US" altLang="en-US" sz="2000" dirty="0">
                <a:solidFill>
                  <a:srgbClr val="262673"/>
                </a:solidFill>
                <a:latin typeface="+mn-lt"/>
              </a:rPr>
              <a:t>Twitter @</a:t>
            </a:r>
            <a:r>
              <a:rPr lang="en-US" altLang="en-US" sz="2000" dirty="0" err="1">
                <a:solidFill>
                  <a:srgbClr val="262673"/>
                </a:solidFill>
                <a:latin typeface="+mn-lt"/>
              </a:rPr>
              <a:t>talkalcohol</a:t>
            </a:r>
            <a:endParaRPr lang="en-US" altLang="en-US" sz="2000" dirty="0">
              <a:solidFill>
                <a:srgbClr val="262673"/>
              </a:solidFill>
              <a:latin typeface="+mn-lt"/>
            </a:endParaRPr>
          </a:p>
          <a:p>
            <a:pPr>
              <a:spcBef>
                <a:spcPct val="0"/>
              </a:spcBef>
              <a:buFontTx/>
              <a:buNone/>
            </a:pPr>
            <a:endParaRPr lang="en-US" altLang="en-US" sz="1625" dirty="0"/>
          </a:p>
          <a:p>
            <a:pPr>
              <a:spcBef>
                <a:spcPct val="0"/>
              </a:spcBef>
              <a:buFontTx/>
              <a:buNone/>
            </a:pPr>
            <a:endParaRPr lang="en-US" altLang="en-US" sz="1625" dirty="0"/>
          </a:p>
        </p:txBody>
      </p:sp>
      <p:pic>
        <p:nvPicPr>
          <p:cNvPr id="57348" name="Picture 6" descr="enablingchange.jpg"/>
          <p:cNvPicPr>
            <a:picLocks noChangeAspect="1"/>
          </p:cNvPicPr>
          <p:nvPr/>
        </p:nvPicPr>
        <p:blipFill>
          <a:blip r:embed="rId7" cstate="print">
            <a:extLst>
              <a:ext uri="{28A0092B-C50C-407E-A947-70E740481C1C}">
                <a14:useLocalDpi xmlns:a14="http://schemas.microsoft.com/office/drawing/2010/main" val="0"/>
              </a:ext>
            </a:extLst>
          </a:blip>
          <a:srcRect r="7339"/>
          <a:stretch>
            <a:fillRect/>
          </a:stretch>
        </p:blipFill>
        <p:spPr bwMode="auto">
          <a:xfrm>
            <a:off x="5431808" y="1373037"/>
            <a:ext cx="3480180" cy="434924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TAAlogo.jpg">
            <a:extLst>
              <a:ext uri="{FF2B5EF4-FFF2-40B4-BE49-F238E27FC236}">
                <a16:creationId xmlns="" xmlns:a16="http://schemas.microsoft.com/office/drawing/2014/main" id="{0B79F2B6-DD04-41AE-AF78-B141B4AB1CC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335068" y="3409461"/>
            <a:ext cx="2292824" cy="23128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E:\AET GOVERNANCE\Governance\Other\Logo with strapline.png"/>
          <p:cNvPicPr/>
          <p:nvPr/>
        </p:nvPicPr>
        <p:blipFill>
          <a:blip r:embed="rId9">
            <a:extLst>
              <a:ext uri="{28A0092B-C50C-407E-A947-70E740481C1C}">
                <a14:useLocalDpi xmlns:a14="http://schemas.microsoft.com/office/drawing/2010/main" val="0"/>
              </a:ext>
            </a:extLst>
          </a:blip>
          <a:srcRect/>
          <a:stretch>
            <a:fillRect/>
          </a:stretch>
        </p:blipFill>
        <p:spPr bwMode="auto">
          <a:xfrm>
            <a:off x="9157648" y="914400"/>
            <a:ext cx="2470244" cy="1636295"/>
          </a:xfrm>
          <a:prstGeom prst="rect">
            <a:avLst/>
          </a:prstGeom>
          <a:noFill/>
          <a:ln>
            <a:noFill/>
          </a:ln>
        </p:spPr>
      </p:pic>
    </p:spTree>
    <p:custDataLst>
      <p:tags r:id="rId1"/>
    </p:custDataLst>
    <p:extLst>
      <p:ext uri="{BB962C8B-B14F-4D97-AF65-F5344CB8AC3E}">
        <p14:creationId xmlns:p14="http://schemas.microsoft.com/office/powerpoint/2010/main" val="2056591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9906000" cy="1417638"/>
          </a:xfrm>
        </p:spPr>
        <p:txBody>
          <a:bodyPr>
            <a:noAutofit/>
          </a:bodyPr>
          <a:lstStyle/>
          <a:p>
            <a:r>
              <a:rPr lang="en-GB" sz="2800" b="1" dirty="0"/>
              <a:t>Fully evaluated teacher workbook and enhanced workbook with bespoke lessons for children with moderate learning difficulties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49838" y="1600201"/>
            <a:ext cx="2870867" cy="2311400"/>
          </a:xfrm>
        </p:spPr>
      </p:pic>
      <p:sp>
        <p:nvSpPr>
          <p:cNvPr id="5" name="TextBox 4"/>
          <p:cNvSpPr txBox="1"/>
          <p:nvPr/>
        </p:nvSpPr>
        <p:spPr>
          <a:xfrm>
            <a:off x="5422900" y="1417639"/>
            <a:ext cx="5003800" cy="3139321"/>
          </a:xfrm>
          <a:prstGeom prst="rect">
            <a:avLst/>
          </a:prstGeom>
          <a:noFill/>
        </p:spPr>
        <p:txBody>
          <a:bodyPr wrap="square" rtlCol="0">
            <a:spAutoFit/>
          </a:bodyPr>
          <a:lstStyle/>
          <a:p>
            <a:r>
              <a:rPr lang="en-GB" sz="2000" dirty="0"/>
              <a:t>- 60 picture and story activity cards</a:t>
            </a:r>
          </a:p>
          <a:p>
            <a:pPr marL="285750" indent="-285750">
              <a:buFontTx/>
              <a:buChar char="-"/>
            </a:pPr>
            <a:r>
              <a:rPr lang="en-GB" sz="2000" dirty="0"/>
              <a:t>DVD of 4 BAFTA award wining short films</a:t>
            </a:r>
          </a:p>
          <a:p>
            <a:pPr marL="285750" indent="-285750">
              <a:buFontTx/>
              <a:buChar char="-"/>
            </a:pPr>
            <a:r>
              <a:rPr lang="en-GB" sz="2000" dirty="0"/>
              <a:t>30 lessons for varying ages and experience and abilities</a:t>
            </a:r>
          </a:p>
          <a:p>
            <a:pPr marL="285750" indent="-285750">
              <a:buFontTx/>
              <a:buChar char="-"/>
            </a:pPr>
            <a:r>
              <a:rPr lang="en-GB" sz="2000" dirty="0"/>
              <a:t>6 bespoke lessons for children with moderate learning difficulties</a:t>
            </a:r>
          </a:p>
          <a:p>
            <a:pPr marL="285750" indent="-285750">
              <a:buFontTx/>
              <a:buChar char="-"/>
            </a:pPr>
            <a:endParaRPr lang="en-GB" sz="2000" b="1" dirty="0">
              <a:solidFill>
                <a:srgbClr val="002060"/>
              </a:solidFill>
            </a:endParaRPr>
          </a:p>
          <a:p>
            <a:pPr algn="ctr"/>
            <a:r>
              <a:rPr lang="en-GB" sz="2000" b="1" dirty="0">
                <a:solidFill>
                  <a:srgbClr val="002060"/>
                </a:solidFill>
              </a:rPr>
              <a:t>National runner up for best secondary school resource 2017</a:t>
            </a:r>
          </a:p>
          <a:p>
            <a:endParaRPr lang="en-GB" dirty="0"/>
          </a:p>
        </p:txBody>
      </p:sp>
      <p:pic>
        <p:nvPicPr>
          <p:cNvPr id="6" name="Picture 3" descr="ourprogramm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6102" y="4077695"/>
            <a:ext cx="36957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248400" y="4445000"/>
            <a:ext cx="3911600" cy="2308324"/>
          </a:xfrm>
          <a:prstGeom prst="rect">
            <a:avLst/>
          </a:prstGeom>
          <a:noFill/>
        </p:spPr>
        <p:txBody>
          <a:bodyPr wrap="square" rtlCol="0">
            <a:spAutoFit/>
          </a:bodyPr>
          <a:lstStyle/>
          <a:p>
            <a:r>
              <a:rPr lang="en-GB" dirty="0"/>
              <a:t>A teacher workbook by topic freely available on line to download.</a:t>
            </a:r>
          </a:p>
          <a:p>
            <a:endParaRPr lang="en-GB" dirty="0"/>
          </a:p>
          <a:p>
            <a:r>
              <a:rPr lang="en-GB" dirty="0"/>
              <a:t>Information guidance for teenagers ‘Alcohol and you’</a:t>
            </a:r>
          </a:p>
          <a:p>
            <a:r>
              <a:rPr lang="en-GB" dirty="0"/>
              <a:t>Information guidance for parents/carers</a:t>
            </a:r>
          </a:p>
          <a:p>
            <a:r>
              <a:rPr lang="en-GB" dirty="0"/>
              <a:t>Talking to kids about alcohol</a:t>
            </a:r>
          </a:p>
          <a:p>
            <a:endParaRPr lang="en-GB" dirty="0"/>
          </a:p>
        </p:txBody>
      </p:sp>
    </p:spTree>
    <p:custDataLst>
      <p:tags r:id="rId1"/>
    </p:custDataLst>
    <p:extLst>
      <p:ext uri="{BB962C8B-B14F-4D97-AF65-F5344CB8AC3E}">
        <p14:creationId xmlns:p14="http://schemas.microsoft.com/office/powerpoint/2010/main" val="344429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576306"/>
            <a:ext cx="10101698" cy="5682206"/>
          </a:xfrm>
        </p:spPr>
      </p:pic>
    </p:spTree>
    <p:custDataLst>
      <p:tags r:id="rId1"/>
    </p:custDataLst>
    <p:extLst>
      <p:ext uri="{BB962C8B-B14F-4D97-AF65-F5344CB8AC3E}">
        <p14:creationId xmlns:p14="http://schemas.microsoft.com/office/powerpoint/2010/main" val="195527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143001" y="0"/>
            <a:ext cx="9785445" cy="900752"/>
          </a:xfrm>
        </p:spPr>
        <p:txBody>
          <a:bodyPr/>
          <a:lstStyle/>
          <a:p>
            <a:r>
              <a:rPr lang="en-GB" altLang="en-US" sz="3600" dirty="0">
                <a:solidFill>
                  <a:srgbClr val="C00000"/>
                </a:solidFill>
              </a:rPr>
              <a:t>Desired outcomes</a:t>
            </a:r>
          </a:p>
        </p:txBody>
      </p:sp>
      <p:sp>
        <p:nvSpPr>
          <p:cNvPr id="56323" name="TextBox 3"/>
          <p:cNvSpPr txBox="1">
            <a:spLocks noChangeArrowheads="1"/>
          </p:cNvSpPr>
          <p:nvPr/>
        </p:nvSpPr>
        <p:spPr bwMode="auto">
          <a:xfrm>
            <a:off x="1143000" y="900754"/>
            <a:ext cx="99060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400" dirty="0"/>
              <a:t>Ensure young people are prepared for the risks that surround alcohol use in society as they get older</a:t>
            </a:r>
          </a:p>
          <a:p>
            <a:pPr>
              <a:spcBef>
                <a:spcPct val="0"/>
              </a:spcBef>
              <a:buFontTx/>
              <a:buNone/>
            </a:pPr>
            <a:endParaRPr lang="en-GB" altLang="en-US" sz="2400" dirty="0"/>
          </a:p>
          <a:p>
            <a:pPr>
              <a:spcBef>
                <a:spcPct val="0"/>
              </a:spcBef>
              <a:buFontTx/>
              <a:buNone/>
            </a:pPr>
            <a:r>
              <a:rPr lang="en-GB" altLang="en-US" sz="2400" dirty="0"/>
              <a:t>Young people with SEN are more vulnerable to abuse and grooming. By learning about consent and how alcohol affects decision making we help ensure safety.</a:t>
            </a:r>
          </a:p>
          <a:p>
            <a:pPr>
              <a:spcBef>
                <a:spcPct val="0"/>
              </a:spcBef>
              <a:buFontTx/>
              <a:buNone/>
            </a:pPr>
            <a:endParaRPr lang="en-GB" altLang="en-US" sz="2400" dirty="0"/>
          </a:p>
          <a:p>
            <a:pPr>
              <a:spcBef>
                <a:spcPct val="0"/>
              </a:spcBef>
              <a:buFontTx/>
              <a:buNone/>
            </a:pPr>
            <a:r>
              <a:rPr lang="en-GB" altLang="en-US" sz="2400" dirty="0"/>
              <a:t>Ensure young people know where to go for support and advice through effective signposting and referral</a:t>
            </a:r>
          </a:p>
          <a:p>
            <a:pPr>
              <a:spcBef>
                <a:spcPct val="0"/>
              </a:spcBef>
              <a:buFontTx/>
              <a:buNone/>
            </a:pPr>
            <a:endParaRPr lang="en-GB" altLang="en-US" sz="2400" dirty="0"/>
          </a:p>
          <a:p>
            <a:pPr>
              <a:spcBef>
                <a:spcPct val="0"/>
              </a:spcBef>
              <a:buFontTx/>
              <a:buNone/>
            </a:pPr>
            <a:r>
              <a:rPr lang="en-GB" altLang="en-US" sz="2400" dirty="0"/>
              <a:t>Encourage personal responsibility, informed decision making and responsible choices through discussion and rehearsal of ‘true to life’ scenarios.</a:t>
            </a:r>
          </a:p>
          <a:p>
            <a:pPr>
              <a:spcBef>
                <a:spcPct val="0"/>
              </a:spcBef>
              <a:buFontTx/>
              <a:buNone/>
            </a:pPr>
            <a:endParaRPr lang="en-GB" altLang="en-US" sz="2400" dirty="0"/>
          </a:p>
          <a:p>
            <a:pPr>
              <a:spcBef>
                <a:spcPct val="0"/>
              </a:spcBef>
              <a:buFontTx/>
              <a:buNone/>
            </a:pPr>
            <a:r>
              <a:rPr lang="en-GB" altLang="en-US" sz="2400" dirty="0"/>
              <a:t>Delay the onset of drinking and reduce the harms and increased risk taking associated with  drunkenness and binge drinking</a:t>
            </a:r>
          </a:p>
        </p:txBody>
      </p:sp>
    </p:spTree>
    <p:custDataLst>
      <p:tags r:id="rId1"/>
    </p:custDataLst>
    <p:extLst>
      <p:ext uri="{BB962C8B-B14F-4D97-AF65-F5344CB8AC3E}">
        <p14:creationId xmlns:p14="http://schemas.microsoft.com/office/powerpoint/2010/main" val="1548216186"/>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00000"/>
                </a:solidFill>
              </a:rPr>
              <a:t>6 bespoke </a:t>
            </a:r>
            <a:r>
              <a:rPr lang="en-GB" dirty="0" err="1">
                <a:solidFill>
                  <a:srgbClr val="C00000"/>
                </a:solidFill>
              </a:rPr>
              <a:t>powerpoint</a:t>
            </a:r>
            <a:r>
              <a:rPr lang="en-GB" dirty="0">
                <a:solidFill>
                  <a:srgbClr val="C00000"/>
                </a:solidFill>
              </a:rPr>
              <a:t> presentations</a:t>
            </a:r>
          </a:p>
        </p:txBody>
      </p:sp>
      <p:sp>
        <p:nvSpPr>
          <p:cNvPr id="3" name="Content Placeholder 2"/>
          <p:cNvSpPr>
            <a:spLocks noGrp="1"/>
          </p:cNvSpPr>
          <p:nvPr>
            <p:ph idx="1"/>
          </p:nvPr>
        </p:nvSpPr>
        <p:spPr>
          <a:xfrm>
            <a:off x="1143000" y="1587500"/>
            <a:ext cx="9906000" cy="4538664"/>
          </a:xfrm>
        </p:spPr>
        <p:txBody>
          <a:bodyPr>
            <a:normAutofit lnSpcReduction="10000"/>
          </a:bodyPr>
          <a:lstStyle/>
          <a:p>
            <a:r>
              <a:rPr lang="en-GB" dirty="0"/>
              <a:t>Go to teacher/Professional area</a:t>
            </a:r>
          </a:p>
          <a:p>
            <a:r>
              <a:rPr lang="en-GB" dirty="0"/>
              <a:t>Click on resource by topic</a:t>
            </a:r>
          </a:p>
          <a:p>
            <a:r>
              <a:rPr lang="en-GB" dirty="0"/>
              <a:t>Go to visual rich/SEN resources</a:t>
            </a:r>
          </a:p>
          <a:p>
            <a:r>
              <a:rPr lang="en-GB" dirty="0" smtClean="0"/>
              <a:t>There is a </a:t>
            </a:r>
            <a:r>
              <a:rPr lang="en-GB" dirty="0"/>
              <a:t>password protected </a:t>
            </a:r>
            <a:r>
              <a:rPr lang="en-GB" dirty="0" smtClean="0"/>
              <a:t>area</a:t>
            </a:r>
            <a:r>
              <a:rPr lang="en-GB" dirty="0"/>
              <a:t> </a:t>
            </a:r>
            <a:r>
              <a:rPr lang="en-GB" dirty="0" smtClean="0"/>
              <a:t>for </a:t>
            </a:r>
            <a:r>
              <a:rPr lang="en-GB" b="1" dirty="0" smtClean="0"/>
              <a:t>some</a:t>
            </a:r>
            <a:r>
              <a:rPr lang="en-GB" dirty="0" smtClean="0"/>
              <a:t> resources that are only available via the subscription area or SEN area</a:t>
            </a:r>
          </a:p>
          <a:p>
            <a:endParaRPr lang="en-GB" dirty="0"/>
          </a:p>
          <a:p>
            <a:pPr marL="0" indent="0">
              <a:buNone/>
            </a:pPr>
            <a:r>
              <a:rPr lang="en-GB" dirty="0" smtClean="0"/>
              <a:t>We do have a grant ( only a little left now for 2019!) to fund schools or organisations with a high level of children with learning difficulties and for looked after children – both of whom are significantly more vulnerable to abuse and alcohol related harm.</a:t>
            </a:r>
            <a:endParaRPr lang="en-GB" dirty="0"/>
          </a:p>
          <a:p>
            <a:endParaRPr lang="en-GB" dirty="0"/>
          </a:p>
          <a:p>
            <a:pPr marL="0" indent="0">
              <a:buNone/>
            </a:pPr>
            <a:endParaRPr lang="en-GB" dirty="0"/>
          </a:p>
        </p:txBody>
      </p:sp>
      <p:pic>
        <p:nvPicPr>
          <p:cNvPr id="4" name="Picture 3" descr="E:\AET GOVERNANCE\Governance\Other\Logo with strapline.png"/>
          <p:cNvPicPr/>
          <p:nvPr/>
        </p:nvPicPr>
        <p:blipFill>
          <a:blip r:embed="rId3">
            <a:extLst>
              <a:ext uri="{28A0092B-C50C-407E-A947-70E740481C1C}">
                <a14:useLocalDpi xmlns:a14="http://schemas.microsoft.com/office/drawing/2010/main" val="0"/>
              </a:ext>
            </a:extLst>
          </a:blip>
          <a:srcRect/>
          <a:stretch>
            <a:fillRect/>
          </a:stretch>
        </p:blipFill>
        <p:spPr bwMode="auto">
          <a:xfrm>
            <a:off x="1218532" y="5994408"/>
            <a:ext cx="1816768" cy="782980"/>
          </a:xfrm>
          <a:prstGeom prst="rect">
            <a:avLst/>
          </a:prstGeom>
          <a:noFill/>
          <a:ln>
            <a:noFill/>
          </a:ln>
        </p:spPr>
      </p:pic>
      <p:pic>
        <p:nvPicPr>
          <p:cNvPr id="5" name="Picture 4" descr="TAAlog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6300" y="5778733"/>
            <a:ext cx="1224199" cy="105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61988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703</TotalTime>
  <Words>3754</Words>
  <Application>Microsoft Office PowerPoint</Application>
  <PresentationFormat>Widescreen</PresentationFormat>
  <Paragraphs>480</Paragraphs>
  <Slides>54</Slides>
  <Notes>23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54</vt:i4>
      </vt:variant>
    </vt:vector>
  </HeadingPairs>
  <TitlesOfParts>
    <vt:vector size="68" baseType="lpstr">
      <vt:lpstr>ＭＳ Ｐゴシック</vt:lpstr>
      <vt:lpstr>ＭＳ Ｐゴシック</vt:lpstr>
      <vt:lpstr>Arial</vt:lpstr>
      <vt:lpstr>Calibri</vt:lpstr>
      <vt:lpstr>Calibri Light</vt:lpstr>
      <vt:lpstr>GillSans-Light</vt:lpstr>
      <vt:lpstr>Myriad Pro</vt:lpstr>
      <vt:lpstr>Times</vt:lpstr>
      <vt:lpstr>Times New Roman</vt:lpstr>
      <vt:lpstr>Tw Cen MT</vt:lpstr>
      <vt:lpstr>Verdana</vt:lpstr>
      <vt:lpstr>Wingdings</vt:lpstr>
      <vt:lpstr>Office Theme</vt:lpstr>
      <vt:lpstr>Droplet</vt:lpstr>
      <vt:lpstr>National Alcohol &amp; Drugs Education Conference 2018  Evidence based practice in alcohol and drugs education Empowering young people to make healthy choices</vt:lpstr>
      <vt:lpstr>The Alcohol Education Trust</vt:lpstr>
      <vt:lpstr> Why is alcohol education so important?  </vt:lpstr>
      <vt:lpstr>Why a separate approach for alcohol? </vt:lpstr>
      <vt:lpstr>          Reaching vulnerable children with more targeted approaches  activities around images, colours and stories in small groups or one to one to ensure that more vulnerable children understand consent, motivation can categorise risk are helped to stay safe around alcohol. .              Tell me and I will forget Show me and I will remember Involve me and I will understand 1 in 5 children across the UK have some level of special educational needs </vt:lpstr>
      <vt:lpstr>Fully evaluated teacher workbook and enhanced workbook with bespoke lessons for children with moderate learning difficulties</vt:lpstr>
      <vt:lpstr>PowerPoint Presentation</vt:lpstr>
      <vt:lpstr>Desired outcomes</vt:lpstr>
      <vt:lpstr>6 bespoke powerpoint presentations</vt:lpstr>
      <vt:lpstr>PowerPoint Presentation</vt:lpstr>
      <vt:lpstr> Bespoke resources for children with moderate learning difficulties </vt:lpstr>
      <vt:lpstr>Talk About Alcohol Workbook - 5 Key Sections</vt:lpstr>
      <vt:lpstr>SEND Resource - 4 Key Methods</vt:lpstr>
      <vt:lpstr>Personal Social and Health Education principles</vt:lpstr>
      <vt:lpstr>Ground rules</vt:lpstr>
      <vt:lpstr>Assessing knowledge: The decision whether to drink or not baseline activities</vt:lpstr>
      <vt:lpstr>Examples of ice breaker activities</vt:lpstr>
      <vt:lpstr>What is alcohol?</vt:lpstr>
      <vt:lpstr>Crossing the Circle/Hot seat/show of hands Lets have a go!</vt:lpstr>
      <vt:lpstr> Do you know much about alcohol?</vt:lpstr>
      <vt:lpstr>Use of characters Mike and Emma and emojis.  Focus around assertiveness, consent and questioning</vt:lpstr>
      <vt:lpstr>Creating Characters What hobbies do Mike and Emma enjoy?</vt:lpstr>
      <vt:lpstr>Alcohol and the Effects: physical and social</vt:lpstr>
      <vt:lpstr>Alcohol and the body</vt:lpstr>
      <vt:lpstr>PowerPoint Presentation</vt:lpstr>
      <vt:lpstr>Alcohol and the brain </vt:lpstr>
      <vt:lpstr>How much is too much for adults?</vt:lpstr>
      <vt:lpstr>Alcohol and the heart </vt:lpstr>
      <vt:lpstr>PowerPoint Presentation</vt:lpstr>
      <vt:lpstr>Any idea why we have units and guidelines?</vt:lpstr>
      <vt:lpstr>What is a drink?</vt:lpstr>
      <vt:lpstr> How can you measure how much is too much?  </vt:lpstr>
      <vt:lpstr>student led: work in small groups to plan an 18th Birthday party</vt:lpstr>
      <vt:lpstr>PowerPoint Presentation</vt:lpstr>
      <vt:lpstr>Alcohol and the law</vt:lpstr>
      <vt:lpstr>Alcohol and the law</vt:lpstr>
      <vt:lpstr>PowerPoint Presentation</vt:lpstr>
      <vt:lpstr>Staying Safe </vt:lpstr>
      <vt:lpstr>PowerPoint Presentation</vt:lpstr>
      <vt:lpstr>Harm reduction equations</vt:lpstr>
      <vt:lpstr>Create you own harm reduction equations</vt:lpstr>
      <vt:lpstr>PowerPoint Presentation</vt:lpstr>
      <vt:lpstr>The traffic light can help us stop and think before we act!</vt:lpstr>
      <vt:lpstr>The traffic light can help us stop and think before we act!</vt:lpstr>
      <vt:lpstr>The traffic light can help us stop and think before we act!</vt:lpstr>
      <vt:lpstr>Using pictures and traffic lights to think about safe and unsafe ways of drinking alcohol</vt:lpstr>
      <vt:lpstr>How much alcohol do you think would lead to these things happening?</vt:lpstr>
      <vt:lpstr>How much alcohol do you think would lead to these things happening?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Arnott-Gent</dc:creator>
  <cp:lastModifiedBy>Helena</cp:lastModifiedBy>
  <cp:revision>49</cp:revision>
  <dcterms:created xsi:type="dcterms:W3CDTF">2017-06-13T12:28:35Z</dcterms:created>
  <dcterms:modified xsi:type="dcterms:W3CDTF">2018-06-19T08:33:34Z</dcterms:modified>
</cp:coreProperties>
</file>