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340" r:id="rId2"/>
    <p:sldId id="352" r:id="rId3"/>
    <p:sldId id="300" r:id="rId4"/>
    <p:sldId id="341" r:id="rId5"/>
    <p:sldId id="263" r:id="rId6"/>
    <p:sldId id="269" r:id="rId7"/>
    <p:sldId id="276" r:id="rId8"/>
    <p:sldId id="353" r:id="rId9"/>
    <p:sldId id="354" r:id="rId10"/>
    <p:sldId id="355" r:id="rId11"/>
    <p:sldId id="362" r:id="rId12"/>
    <p:sldId id="361"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4021" autoAdjust="0"/>
  </p:normalViewPr>
  <p:slideViewPr>
    <p:cSldViewPr>
      <p:cViewPr varScale="1">
        <p:scale>
          <a:sx n="54" d="100"/>
          <a:sy n="54" d="100"/>
        </p:scale>
        <p:origin x="187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6732"/>
          </a:xfrm>
          <a:prstGeom prst="rect">
            <a:avLst/>
          </a:prstGeom>
        </p:spPr>
        <p:txBody>
          <a:bodyPr vert="horz" lIns="92108" tIns="46054" rIns="92108" bIns="46054" rtlCol="0"/>
          <a:lstStyle>
            <a:lvl1pPr algn="l">
              <a:defRPr sz="1200"/>
            </a:lvl1pPr>
          </a:lstStyle>
          <a:p>
            <a:endParaRPr lang="en-GB" dirty="0"/>
          </a:p>
        </p:txBody>
      </p:sp>
      <p:sp>
        <p:nvSpPr>
          <p:cNvPr id="3" name="Date Placeholder 2"/>
          <p:cNvSpPr>
            <a:spLocks noGrp="1"/>
          </p:cNvSpPr>
          <p:nvPr>
            <p:ph type="dt" sz="quarter" idx="1"/>
          </p:nvPr>
        </p:nvSpPr>
        <p:spPr>
          <a:xfrm>
            <a:off x="3849826" y="0"/>
            <a:ext cx="2946246" cy="496732"/>
          </a:xfrm>
          <a:prstGeom prst="rect">
            <a:avLst/>
          </a:prstGeom>
        </p:spPr>
        <p:txBody>
          <a:bodyPr vert="horz" lIns="92108" tIns="46054" rIns="92108" bIns="46054" rtlCol="0"/>
          <a:lstStyle>
            <a:lvl1pPr algn="r">
              <a:defRPr sz="1200"/>
            </a:lvl1pPr>
          </a:lstStyle>
          <a:p>
            <a:fld id="{87E8E144-894F-47B8-8756-4584CB307A45}" type="datetimeFigureOut">
              <a:rPr lang="en-GB" smtClean="0"/>
              <a:t>18/06/2018</a:t>
            </a:fld>
            <a:endParaRPr lang="en-GB" dirty="0"/>
          </a:p>
        </p:txBody>
      </p:sp>
      <p:sp>
        <p:nvSpPr>
          <p:cNvPr id="4" name="Footer Placeholder 3"/>
          <p:cNvSpPr>
            <a:spLocks noGrp="1"/>
          </p:cNvSpPr>
          <p:nvPr>
            <p:ph type="ftr" sz="quarter" idx="2"/>
          </p:nvPr>
        </p:nvSpPr>
        <p:spPr>
          <a:xfrm>
            <a:off x="0" y="9428309"/>
            <a:ext cx="2946247" cy="496731"/>
          </a:xfrm>
          <a:prstGeom prst="rect">
            <a:avLst/>
          </a:prstGeom>
        </p:spPr>
        <p:txBody>
          <a:bodyPr vert="horz" lIns="92108" tIns="46054" rIns="92108" bIns="4605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826" y="9428309"/>
            <a:ext cx="2946246" cy="496731"/>
          </a:xfrm>
          <a:prstGeom prst="rect">
            <a:avLst/>
          </a:prstGeom>
        </p:spPr>
        <p:txBody>
          <a:bodyPr vert="horz" lIns="92108" tIns="46054" rIns="92108" bIns="46054" rtlCol="0" anchor="b"/>
          <a:lstStyle>
            <a:lvl1pPr algn="r">
              <a:defRPr sz="1200"/>
            </a:lvl1pPr>
          </a:lstStyle>
          <a:p>
            <a:fld id="{6394F306-94AC-4427-952A-0998B49F1469}" type="slidenum">
              <a:rPr lang="en-GB" smtClean="0"/>
              <a:t>‹#›</a:t>
            </a:fld>
            <a:endParaRPr lang="en-GB" dirty="0"/>
          </a:p>
        </p:txBody>
      </p:sp>
    </p:spTree>
    <p:extLst>
      <p:ext uri="{BB962C8B-B14F-4D97-AF65-F5344CB8AC3E}">
        <p14:creationId xmlns:p14="http://schemas.microsoft.com/office/powerpoint/2010/main" val="1694356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6732"/>
          </a:xfrm>
          <a:prstGeom prst="rect">
            <a:avLst/>
          </a:prstGeom>
        </p:spPr>
        <p:txBody>
          <a:bodyPr vert="horz" lIns="92108" tIns="46054" rIns="92108" bIns="46054" rtlCol="0"/>
          <a:lstStyle>
            <a:lvl1pPr algn="l">
              <a:defRPr sz="1200"/>
            </a:lvl1pPr>
          </a:lstStyle>
          <a:p>
            <a:endParaRPr lang="en-US" dirty="0"/>
          </a:p>
        </p:txBody>
      </p:sp>
      <p:sp>
        <p:nvSpPr>
          <p:cNvPr id="3" name="Date Placeholder 2"/>
          <p:cNvSpPr>
            <a:spLocks noGrp="1"/>
          </p:cNvSpPr>
          <p:nvPr>
            <p:ph type="dt" idx="1"/>
          </p:nvPr>
        </p:nvSpPr>
        <p:spPr>
          <a:xfrm>
            <a:off x="3849826" y="0"/>
            <a:ext cx="2946246" cy="496732"/>
          </a:xfrm>
          <a:prstGeom prst="rect">
            <a:avLst/>
          </a:prstGeom>
        </p:spPr>
        <p:txBody>
          <a:bodyPr vert="horz" lIns="92108" tIns="46054" rIns="92108" bIns="46054" rtlCol="0"/>
          <a:lstStyle>
            <a:lvl1pPr algn="r">
              <a:defRPr sz="1200"/>
            </a:lvl1pPr>
          </a:lstStyle>
          <a:p>
            <a:fld id="{82ABB6B9-BF1F-4358-B6BA-5F85A37DA9A8}" type="datetimeFigureOut">
              <a:rPr lang="en-US" smtClean="0"/>
              <a:t>6/18/2018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en-US" dirty="0"/>
          </a:p>
        </p:txBody>
      </p:sp>
      <p:sp>
        <p:nvSpPr>
          <p:cNvPr id="5" name="Notes Placeholder 4"/>
          <p:cNvSpPr>
            <a:spLocks noGrp="1"/>
          </p:cNvSpPr>
          <p:nvPr>
            <p:ph type="body" sz="quarter" idx="3"/>
          </p:nvPr>
        </p:nvSpPr>
        <p:spPr>
          <a:xfrm>
            <a:off x="679288" y="4714953"/>
            <a:ext cx="5439101" cy="4467387"/>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309"/>
            <a:ext cx="2946247" cy="496731"/>
          </a:xfrm>
          <a:prstGeom prst="rect">
            <a:avLst/>
          </a:prstGeom>
        </p:spPr>
        <p:txBody>
          <a:bodyPr vert="horz" lIns="92108" tIns="46054" rIns="92108" bIns="460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26" y="9428309"/>
            <a:ext cx="2946246" cy="496731"/>
          </a:xfrm>
          <a:prstGeom prst="rect">
            <a:avLst/>
          </a:prstGeom>
        </p:spPr>
        <p:txBody>
          <a:bodyPr vert="horz" lIns="92108" tIns="46054" rIns="92108" bIns="46054" rtlCol="0" anchor="b"/>
          <a:lstStyle>
            <a:lvl1pPr algn="r">
              <a:defRPr sz="1200"/>
            </a:lvl1pPr>
          </a:lstStyle>
          <a:p>
            <a:fld id="{B4E95D98-D111-4984-A8D0-5534AD3F488F}" type="slidenum">
              <a:rPr lang="en-US" smtClean="0"/>
              <a:t>‹#›</a:t>
            </a:fld>
            <a:endParaRPr lang="en-US" dirty="0"/>
          </a:p>
        </p:txBody>
      </p:sp>
    </p:spTree>
    <p:extLst>
      <p:ext uri="{BB962C8B-B14F-4D97-AF65-F5344CB8AC3E}">
        <p14:creationId xmlns:p14="http://schemas.microsoft.com/office/powerpoint/2010/main" val="308776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mygdal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Hippocampu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95D98-D111-4984-A8D0-5534AD3F48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072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a:t>
            </a:r>
          </a:p>
          <a:p>
            <a:r>
              <a:rPr lang="en-GB" dirty="0"/>
              <a:t>Therefore</a:t>
            </a:r>
            <a:r>
              <a:rPr lang="en-GB" baseline="0" dirty="0"/>
              <a:t> in order to reach the desired outcomes from SEL we need to be aware of the need for:</a:t>
            </a:r>
          </a:p>
          <a:p>
            <a:r>
              <a:rPr lang="en-GB" baseline="0" dirty="0"/>
              <a:t>-specific teaching of skills </a:t>
            </a:r>
          </a:p>
          <a:p>
            <a:pPr marL="171450" indent="-171450">
              <a:buFontTx/>
              <a:buChar char="-"/>
            </a:pPr>
            <a:r>
              <a:rPr lang="en-GB" baseline="0" dirty="0"/>
              <a:t>A universal approach which is taught through the curriculum not just as a stand alone curriculum area.</a:t>
            </a:r>
          </a:p>
          <a:p>
            <a:pPr marL="0" indent="0">
              <a:buFontTx/>
              <a:buNone/>
            </a:pPr>
            <a:r>
              <a:rPr lang="en-GB" baseline="0" dirty="0"/>
              <a:t>- Teachers are clear on best practice and this is implemented consistently. </a:t>
            </a:r>
          </a:p>
          <a:p>
            <a:r>
              <a:rPr lang="en-GB" dirty="0"/>
              <a:t>Weare (2010) SEL intervention should be integrated across the school and the curriculum. </a:t>
            </a:r>
          </a:p>
          <a:p>
            <a:r>
              <a:rPr lang="en-GB" dirty="0"/>
              <a:t>SEGWAY INTO UNIQUE’s WORK –</a:t>
            </a:r>
            <a:r>
              <a:rPr lang="en-GB" baseline="0" dirty="0"/>
              <a:t> </a:t>
            </a:r>
            <a:r>
              <a:rPr lang="en-GB" dirty="0"/>
              <a:t>Wilson</a:t>
            </a:r>
            <a:r>
              <a:rPr lang="en-GB" baseline="0" dirty="0"/>
              <a:t> and Lipsey (2007) found that the most effective programs for children at high risk were universal but with targeted support for those with specific needs. </a:t>
            </a:r>
            <a:endParaRPr lang="en-GB" dirty="0"/>
          </a:p>
        </p:txBody>
      </p:sp>
      <p:sp>
        <p:nvSpPr>
          <p:cNvPr id="4" name="Slide Number Placeholder 3"/>
          <p:cNvSpPr>
            <a:spLocks noGrp="1"/>
          </p:cNvSpPr>
          <p:nvPr>
            <p:ph type="sldNum" sz="quarter" idx="10"/>
          </p:nvPr>
        </p:nvSpPr>
        <p:spPr/>
        <p:txBody>
          <a:bodyPr/>
          <a:lstStyle/>
          <a:p>
            <a:fld id="{B4E95D98-D111-4984-A8D0-5534AD3F488F}" type="slidenum">
              <a:rPr lang="en-US" smtClean="0"/>
              <a:t>10</a:t>
            </a:fld>
            <a:endParaRPr lang="en-US" dirty="0"/>
          </a:p>
        </p:txBody>
      </p:sp>
    </p:spTree>
    <p:extLst>
      <p:ext uri="{BB962C8B-B14F-4D97-AF65-F5344CB8AC3E}">
        <p14:creationId xmlns:p14="http://schemas.microsoft.com/office/powerpoint/2010/main" val="3926654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a:t>
            </a:r>
          </a:p>
          <a:p>
            <a:r>
              <a:rPr lang="en-GB" dirty="0"/>
              <a:t>There</a:t>
            </a:r>
            <a:r>
              <a:rPr lang="en-GB" baseline="0" dirty="0"/>
              <a:t> are a number of behavioural and psychological theories that underpin our work. </a:t>
            </a:r>
            <a:br>
              <a:rPr lang="en-GB" baseline="0" dirty="0"/>
            </a:br>
            <a:r>
              <a:rPr lang="en-GB" baseline="0" dirty="0"/>
              <a:t>In terms of SEL outcomes a key focus is Maslow’s hierarchy of needs. How the stages work. – deficiency needs building from bottom up. Need to plug in gaps. Chn need to reach esteem level to be successful in school/life. </a:t>
            </a:r>
          </a:p>
          <a:p>
            <a:endParaRPr lang="en-GB" baseline="0" dirty="0"/>
          </a:p>
          <a:p>
            <a:r>
              <a:rPr lang="en-GB" baseline="0" dirty="0"/>
              <a:t>How the stages link to the 5 SEL competencies </a:t>
            </a:r>
          </a:p>
          <a:p>
            <a:endParaRPr lang="en-GB" baseline="0" dirty="0"/>
          </a:p>
          <a:p>
            <a:r>
              <a:rPr lang="en-GB" baseline="0" dirty="0"/>
              <a:t>ACTIVITY – thinking of the children you work with, and their behaviour – what do you think the predominant deficiency needs are that they are communicating with this behaviour? Which levels of Maslow’s hierarchy these needs relate to? Which area of SEL does this relate back to? </a:t>
            </a:r>
            <a:endParaRPr lang="en-GB" dirty="0"/>
          </a:p>
        </p:txBody>
      </p:sp>
      <p:sp>
        <p:nvSpPr>
          <p:cNvPr id="4" name="Slide Number Placeholder 3"/>
          <p:cNvSpPr>
            <a:spLocks noGrp="1"/>
          </p:cNvSpPr>
          <p:nvPr>
            <p:ph type="sldNum" sz="quarter" idx="10"/>
          </p:nvPr>
        </p:nvSpPr>
        <p:spPr/>
        <p:txBody>
          <a:bodyPr/>
          <a:lstStyle/>
          <a:p>
            <a:fld id="{B4E95D98-D111-4984-A8D0-5534AD3F488F}" type="slidenum">
              <a:rPr lang="en-US" smtClean="0"/>
              <a:t>11</a:t>
            </a:fld>
            <a:endParaRPr lang="en-US" dirty="0"/>
          </a:p>
        </p:txBody>
      </p:sp>
    </p:spTree>
    <p:extLst>
      <p:ext uri="{BB962C8B-B14F-4D97-AF65-F5344CB8AC3E}">
        <p14:creationId xmlns:p14="http://schemas.microsoft.com/office/powerpoint/2010/main" val="545388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a:t>
            </a:r>
          </a:p>
        </p:txBody>
      </p:sp>
      <p:sp>
        <p:nvSpPr>
          <p:cNvPr id="4" name="Slide Number Placeholder 3"/>
          <p:cNvSpPr>
            <a:spLocks noGrp="1"/>
          </p:cNvSpPr>
          <p:nvPr>
            <p:ph type="sldNum" sz="quarter" idx="10"/>
          </p:nvPr>
        </p:nvSpPr>
        <p:spPr/>
        <p:txBody>
          <a:bodyPr/>
          <a:lstStyle/>
          <a:p>
            <a:fld id="{B4E95D98-D111-4984-A8D0-5534AD3F488F}" type="slidenum">
              <a:rPr lang="en-US" smtClean="0"/>
              <a:t>12</a:t>
            </a:fld>
            <a:endParaRPr lang="en-US" dirty="0"/>
          </a:p>
        </p:txBody>
      </p:sp>
    </p:spTree>
    <p:extLst>
      <p:ext uri="{BB962C8B-B14F-4D97-AF65-F5344CB8AC3E}">
        <p14:creationId xmlns:p14="http://schemas.microsoft.com/office/powerpoint/2010/main" val="47386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LB</a:t>
            </a:r>
          </a:p>
          <a:p>
            <a:r>
              <a:rPr lang="en-GB" dirty="0"/>
              <a:t>As</a:t>
            </a:r>
            <a:r>
              <a:rPr lang="en-GB" baseline="0" dirty="0"/>
              <a:t> we saw in the beginning anxiety based behaviours are an increasing issue for school staff. </a:t>
            </a:r>
          </a:p>
          <a:p>
            <a:r>
              <a:rPr lang="en-GB" baseline="0" dirty="0"/>
              <a:t>Discuss the different elements briefly. </a:t>
            </a:r>
          </a:p>
        </p:txBody>
      </p:sp>
      <p:sp>
        <p:nvSpPr>
          <p:cNvPr id="4" name="Slide Number Placeholder 3"/>
          <p:cNvSpPr>
            <a:spLocks noGrp="1"/>
          </p:cNvSpPr>
          <p:nvPr>
            <p:ph type="sldNum" sz="quarter" idx="10"/>
          </p:nvPr>
        </p:nvSpPr>
        <p:spPr/>
        <p:txBody>
          <a:bodyPr/>
          <a:lstStyle/>
          <a:p>
            <a:fld id="{B4E95D98-D111-4984-A8D0-5534AD3F488F}" type="slidenum">
              <a:rPr lang="en-US" smtClean="0"/>
              <a:t>2</a:t>
            </a:fld>
            <a:endParaRPr lang="en-US" dirty="0"/>
          </a:p>
        </p:txBody>
      </p:sp>
    </p:spTree>
    <p:extLst>
      <p:ext uri="{BB962C8B-B14F-4D97-AF65-F5344CB8AC3E}">
        <p14:creationId xmlns:p14="http://schemas.microsoft.com/office/powerpoint/2010/main" val="115817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LB</a:t>
            </a:r>
          </a:p>
          <a:p>
            <a:r>
              <a:rPr lang="en-GB" dirty="0"/>
              <a:t>Atypical brain development if children are maltreated.</a:t>
            </a:r>
          </a:p>
          <a:p>
            <a:r>
              <a:rPr lang="en-GB" dirty="0"/>
              <a:t>3 year old</a:t>
            </a:r>
            <a:r>
              <a:rPr lang="en-GB" baseline="0" dirty="0"/>
              <a:t> brains above show smaller cortex, reduced hippocampus (emotion and memory) – leads to problems with learning, behaviour and memory. </a:t>
            </a:r>
            <a:endParaRPr lang="en-GB" dirty="0"/>
          </a:p>
          <a:p>
            <a:r>
              <a:rPr lang="en-GB" dirty="0"/>
              <a:t>Lawson et al (2013) found the socio-economic status had an impact on brain cortical thickness, with lower SES having a smaller</a:t>
            </a:r>
            <a:r>
              <a:rPr lang="en-GB" baseline="0" dirty="0"/>
              <a:t> cortex. </a:t>
            </a:r>
            <a:endParaRPr lang="en-GB" dirty="0"/>
          </a:p>
          <a:p>
            <a:r>
              <a:rPr lang="en-GB" baseline="0" dirty="0"/>
              <a:t>)</a:t>
            </a:r>
          </a:p>
          <a:p>
            <a:r>
              <a:rPr lang="en-GB" baseline="0" dirty="0"/>
              <a:t>Children remaining in parental care but under child protection had changes in the release of cortisol (the stress hormone) with these children having a blunted cortisol release in the morning but maintaining their waking cortisol level throughout the day rather than it dropping throughout the day as in typical development (Bernard et al, 2017). </a:t>
            </a:r>
          </a:p>
        </p:txBody>
      </p:sp>
      <p:sp>
        <p:nvSpPr>
          <p:cNvPr id="4" name="Slide Number Placeholder 3"/>
          <p:cNvSpPr>
            <a:spLocks noGrp="1"/>
          </p:cNvSpPr>
          <p:nvPr>
            <p:ph type="sldNum" sz="quarter" idx="10"/>
          </p:nvPr>
        </p:nvSpPr>
        <p:spPr/>
        <p:txBody>
          <a:bodyPr/>
          <a:lstStyle/>
          <a:p>
            <a:fld id="{B4E95D98-D111-4984-A8D0-5534AD3F488F}" type="slidenum">
              <a:rPr lang="en-US" smtClean="0"/>
              <a:t>3</a:t>
            </a:fld>
            <a:endParaRPr lang="en-US" dirty="0"/>
          </a:p>
        </p:txBody>
      </p:sp>
    </p:spTree>
    <p:extLst>
      <p:ext uri="{BB962C8B-B14F-4D97-AF65-F5344CB8AC3E}">
        <p14:creationId xmlns:p14="http://schemas.microsoft.com/office/powerpoint/2010/main" val="168519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0" algn="l" defTabSz="914400" rtl="0" eaLnBrk="1" fontAlgn="auto" latinLnBrk="0" hangingPunct="1">
              <a:lnSpc>
                <a:spcPct val="100000"/>
              </a:lnSpc>
              <a:spcBef>
                <a:spcPts val="0"/>
              </a:spcBef>
              <a:spcAft>
                <a:spcPts val="0"/>
              </a:spcAft>
              <a:buClr>
                <a:prstClr val="white">
                  <a:shade val="95000"/>
                </a:prstClr>
              </a:buClr>
              <a:buSzTx/>
              <a:buFontTx/>
              <a:buNone/>
              <a:tabLst/>
              <a:defRPr/>
            </a:pPr>
            <a:r>
              <a:rPr lang="en-GB" sz="1100" b="0" dirty="0">
                <a:solidFill>
                  <a:prstClr val="black"/>
                </a:solidFill>
                <a:latin typeface="Arial"/>
              </a:rPr>
              <a:t>LB</a:t>
            </a:r>
          </a:p>
          <a:p>
            <a:pPr marL="137160" marR="0" lvl="0" indent="0" algn="l" defTabSz="914400" rtl="0" eaLnBrk="1" fontAlgn="auto" latinLnBrk="0" hangingPunct="1">
              <a:lnSpc>
                <a:spcPct val="100000"/>
              </a:lnSpc>
              <a:spcBef>
                <a:spcPts val="0"/>
              </a:spcBef>
              <a:spcAft>
                <a:spcPts val="0"/>
              </a:spcAft>
              <a:buClr>
                <a:prstClr val="white">
                  <a:shade val="95000"/>
                </a:prstClr>
              </a:buClr>
              <a:buSzTx/>
              <a:buFontTx/>
              <a:buNone/>
              <a:tabLst/>
              <a:defRPr/>
            </a:pPr>
            <a:endParaRPr lang="en-GB" sz="1100" b="0" dirty="0">
              <a:solidFill>
                <a:prstClr val="black"/>
              </a:solidFill>
              <a:latin typeface="Arial"/>
            </a:endParaRPr>
          </a:p>
          <a:p>
            <a:pPr marL="137160" marR="0" lvl="0" indent="0" algn="l" defTabSz="914400" rtl="0" eaLnBrk="1" fontAlgn="auto" latinLnBrk="0" hangingPunct="1">
              <a:lnSpc>
                <a:spcPct val="100000"/>
              </a:lnSpc>
              <a:spcBef>
                <a:spcPts val="0"/>
              </a:spcBef>
              <a:spcAft>
                <a:spcPts val="0"/>
              </a:spcAft>
              <a:buClr>
                <a:prstClr val="white">
                  <a:shade val="95000"/>
                </a:prstClr>
              </a:buClr>
              <a:buSzTx/>
              <a:buFontTx/>
              <a:buNone/>
              <a:tabLst/>
              <a:defRPr/>
            </a:pPr>
            <a:r>
              <a:rPr lang="en-GB" sz="1100" dirty="0"/>
              <a:t>Children</a:t>
            </a:r>
            <a:r>
              <a:rPr lang="en-GB" sz="1100" baseline="0" dirty="0"/>
              <a:t> who suffer maltreatment also have atypical brain functionality in reward processing leading to addictive behaviour and mental health issues, and changes in the amygdala showing increased activation to threats (McCrory et al 2017).</a:t>
            </a:r>
            <a:endParaRPr lang="en-GB" sz="1100" b="0" dirty="0">
              <a:solidFill>
                <a:prstClr val="black"/>
              </a:solidFill>
              <a:latin typeface="Arial"/>
            </a:endParaRPr>
          </a:p>
          <a:p>
            <a:pPr marL="137160" marR="0" lvl="0" indent="0" algn="l" defTabSz="914400" rtl="0" eaLnBrk="1" fontAlgn="auto" latinLnBrk="0" hangingPunct="1">
              <a:lnSpc>
                <a:spcPct val="100000"/>
              </a:lnSpc>
              <a:spcBef>
                <a:spcPts val="0"/>
              </a:spcBef>
              <a:spcAft>
                <a:spcPts val="0"/>
              </a:spcAft>
              <a:buClr>
                <a:prstClr val="white">
                  <a:shade val="95000"/>
                </a:prstClr>
              </a:buClr>
              <a:buSzTx/>
              <a:buFontTx/>
              <a:buNone/>
              <a:tabLst/>
              <a:defRPr/>
            </a:pPr>
            <a:r>
              <a:rPr lang="en-GB" sz="1100" b="0" dirty="0">
                <a:solidFill>
                  <a:prstClr val="black"/>
                </a:solidFill>
                <a:latin typeface="Arial"/>
              </a:rPr>
              <a:t>Children who</a:t>
            </a:r>
            <a:r>
              <a:rPr lang="en-GB" sz="1100" b="0" baseline="0" dirty="0">
                <a:solidFill>
                  <a:prstClr val="black"/>
                </a:solidFill>
                <a:latin typeface="Arial"/>
              </a:rPr>
              <a:t> experienced traumatic treatment or events showed adaptations </a:t>
            </a:r>
            <a:r>
              <a:rPr lang="en-GB" sz="1100" baseline="0" dirty="0"/>
              <a:t>in the release of cortisol (the stress hormone). These children maintained their waking cortisol level throughout the day rather than it dropping throughout the day as in typical development (</a:t>
            </a:r>
            <a:r>
              <a:rPr lang="en-GB" sz="1100" baseline="0" dirty="0">
                <a:solidFill>
                  <a:srgbClr val="FF0000"/>
                </a:solidFill>
              </a:rPr>
              <a:t>REFERENCE</a:t>
            </a:r>
            <a:r>
              <a:rPr lang="en-GB" sz="1100" baseline="0" dirty="0"/>
              <a:t>). </a:t>
            </a:r>
            <a:endParaRPr lang="en-GB" sz="1100" b="1" dirty="0">
              <a:solidFill>
                <a:prstClr val="black"/>
              </a:solidFill>
              <a:latin typeface="Arial"/>
            </a:endParaRPr>
          </a:p>
          <a:p>
            <a:pPr marL="137160" lvl="0" indent="0">
              <a:buClr>
                <a:prstClr val="white">
                  <a:shade val="95000"/>
                </a:prstClr>
              </a:buClr>
              <a:buNone/>
            </a:pPr>
            <a:r>
              <a:rPr lang="en-GB" sz="1100" b="1" dirty="0">
                <a:solidFill>
                  <a:prstClr val="black"/>
                </a:solidFill>
                <a:latin typeface="Arial"/>
              </a:rPr>
              <a:t>The emotional brain – HPA Axis </a:t>
            </a:r>
            <a:endParaRPr lang="en-GB" sz="1100" dirty="0">
              <a:solidFill>
                <a:prstClr val="black"/>
              </a:solidFill>
              <a:latin typeface="Arial"/>
            </a:endParaRPr>
          </a:p>
          <a:p>
            <a:pPr marL="137160" lvl="0" indent="0">
              <a:buClr>
                <a:prstClr val="white">
                  <a:shade val="95000"/>
                </a:prstClr>
              </a:buClr>
              <a:buNone/>
            </a:pPr>
            <a:r>
              <a:rPr lang="en-GB" sz="1200" dirty="0">
                <a:solidFill>
                  <a:prstClr val="black"/>
                </a:solidFill>
                <a:latin typeface="Arial"/>
              </a:rPr>
              <a:t>The emotional centre of the brain, housed in the limbic system, developed some millions of years earlier than the neocortex, the highest part of our brains, concerned with thinking, planning, memory, etc. </a:t>
            </a:r>
          </a:p>
          <a:p>
            <a:pPr marL="137160" lvl="0" indent="0">
              <a:buClr>
                <a:prstClr val="white">
                  <a:shade val="95000"/>
                </a:prstClr>
              </a:buClr>
              <a:buNone/>
            </a:pPr>
            <a:r>
              <a:rPr lang="en-GB" sz="1200" dirty="0">
                <a:solidFill>
                  <a:prstClr val="black"/>
                </a:solidFill>
                <a:latin typeface="Arial"/>
              </a:rPr>
              <a:t>One of the main roles of a structure called the amygdala was to promote survival by alerting the organism to possible danger and triggering the physiological fight or flight response. </a:t>
            </a:r>
          </a:p>
          <a:p>
            <a:pPr marL="137160" lvl="0" indent="0">
              <a:buClr>
                <a:prstClr val="white">
                  <a:shade val="95000"/>
                </a:prstClr>
              </a:buClr>
              <a:buNone/>
            </a:pPr>
            <a:r>
              <a:rPr lang="en-GB" sz="1200" dirty="0">
                <a:solidFill>
                  <a:prstClr val="black"/>
                </a:solidFill>
                <a:latin typeface="Arial"/>
              </a:rPr>
              <a:t>In essence, the amygdala was the limbic system's emotional alarm system, continually scanning the environment and interpreting each new stimulus in terms of whether it was safe or suspect. In colloquial terms, it was asking, "Can I approach this or not? Can I eat this or will this eat me? Will I fight (and win) or should I flee?"</a:t>
            </a:r>
          </a:p>
          <a:p>
            <a:pPr marL="137160" lvl="0" indent="0">
              <a:buClr>
                <a:prstClr val="white">
                  <a:shade val="95000"/>
                </a:prstClr>
              </a:buClr>
              <a:buNone/>
            </a:pPr>
            <a:r>
              <a:rPr lang="en-GB" sz="1200" dirty="0">
                <a:solidFill>
                  <a:prstClr val="black"/>
                </a:solidFill>
                <a:latin typeface="Arial"/>
              </a:rPr>
              <a:t>The limbic system developed a rudimentary ability for memory and learning. </a:t>
            </a:r>
          </a:p>
          <a:p>
            <a:pPr marL="137160" lvl="0" indent="0">
              <a:buClr>
                <a:prstClr val="white">
                  <a:shade val="95000"/>
                </a:prstClr>
              </a:buClr>
              <a:buNone/>
            </a:pPr>
            <a:endParaRPr lang="en-GB" sz="1200" dirty="0">
              <a:solidFill>
                <a:prstClr val="black"/>
              </a:solidFill>
              <a:latin typeface="Arial"/>
            </a:endParaRPr>
          </a:p>
          <a:p>
            <a:pPr marL="137160" lvl="0" indent="0">
              <a:buClr>
                <a:prstClr val="white">
                  <a:shade val="95000"/>
                </a:prstClr>
              </a:buClr>
              <a:buNone/>
            </a:pPr>
            <a:r>
              <a:rPr lang="en-GB" sz="1200" dirty="0">
                <a:solidFill>
                  <a:prstClr val="black"/>
                </a:solidFill>
                <a:latin typeface="Arial"/>
              </a:rPr>
              <a:t>And it did that by a process that we term pattern matching, which still underlies our mental functioning today.</a:t>
            </a:r>
          </a:p>
          <a:p>
            <a:endParaRPr lang="en-GB" sz="1100" dirty="0"/>
          </a:p>
          <a:p>
            <a:pPr marL="137160" indent="0">
              <a:spcBef>
                <a:spcPts val="0"/>
              </a:spcBef>
              <a:buNone/>
            </a:pPr>
            <a:r>
              <a:rPr lang="en-GB" dirty="0">
                <a:solidFill>
                  <a:schemeClr val="bg1"/>
                </a:solidFill>
                <a:latin typeface="Arial" panose="020B0604020202020204" pitchFamily="34" charset="0"/>
                <a:cs typeface="Arial" panose="020B0604020202020204" pitchFamily="34" charset="0"/>
              </a:rPr>
              <a:t>Several parts of the brain are key actors in the production of fear and anxiety. Using brain imaging technology and neurochemical techniques, scientists have discovered that the amygdala and the hippocampus play significant roles in most anxiety disorders. </a:t>
            </a:r>
          </a:p>
          <a:p>
            <a:pPr>
              <a:spcBef>
                <a:spcPts val="0"/>
              </a:spcBef>
            </a:pPr>
            <a:endParaRPr lang="en-GB" dirty="0">
              <a:solidFill>
                <a:schemeClr val="bg1"/>
              </a:solidFill>
              <a:latin typeface="Arial" panose="020B0604020202020204" pitchFamily="34" charset="0"/>
              <a:cs typeface="Arial" panose="020B0604020202020204" pitchFamily="34" charset="0"/>
            </a:endParaRPr>
          </a:p>
          <a:p>
            <a:pPr marL="137160" indent="0">
              <a:spcBef>
                <a:spcPts val="0"/>
              </a:spcBef>
              <a:buNone/>
            </a:pPr>
            <a:r>
              <a:rPr lang="en-GB" dirty="0">
                <a:solidFill>
                  <a:schemeClr val="bg1"/>
                </a:solidFill>
                <a:latin typeface="Arial" panose="020B0604020202020204" pitchFamily="34" charset="0"/>
                <a:cs typeface="Arial" panose="020B0604020202020204" pitchFamily="34" charset="0"/>
              </a:rPr>
              <a:t>The </a:t>
            </a:r>
            <a:r>
              <a:rPr lang="en-GB" u="sng" dirty="0">
                <a:solidFill>
                  <a:schemeClr val="bg1"/>
                </a:solidFill>
                <a:latin typeface="Arial" panose="020B0604020202020204" pitchFamily="34" charset="0"/>
                <a:cs typeface="Arial" panose="020B0604020202020204" pitchFamily="34" charset="0"/>
                <a:hlinkClick r:id="rId3"/>
              </a:rPr>
              <a:t>amygdala</a:t>
            </a:r>
            <a:r>
              <a:rPr lang="en-GB" dirty="0">
                <a:solidFill>
                  <a:schemeClr val="bg1"/>
                </a:solidFill>
                <a:latin typeface="Arial" panose="020B0604020202020204" pitchFamily="34" charset="0"/>
                <a:cs typeface="Arial" panose="020B0604020202020204" pitchFamily="34" charset="0"/>
              </a:rPr>
              <a:t> is an almond-shaped structure deep in the brain that is a communications hub between the parts of the brain that process incoming sensory signals and the parts that interpret these signals. </a:t>
            </a:r>
          </a:p>
          <a:p>
            <a:pPr marL="137160" indent="0">
              <a:spcBef>
                <a:spcPts val="0"/>
              </a:spcBef>
              <a:buNone/>
            </a:pPr>
            <a:endParaRPr lang="en-GB" dirty="0">
              <a:solidFill>
                <a:schemeClr val="bg1"/>
              </a:solidFill>
              <a:latin typeface="Arial" panose="020B0604020202020204" pitchFamily="34" charset="0"/>
              <a:cs typeface="Arial" panose="020B0604020202020204" pitchFamily="34" charset="0"/>
            </a:endParaRPr>
          </a:p>
          <a:p>
            <a:pPr marL="137160" indent="0">
              <a:spcBef>
                <a:spcPts val="0"/>
              </a:spcBef>
              <a:buNone/>
            </a:pPr>
            <a:r>
              <a:rPr lang="en-GB" dirty="0">
                <a:solidFill>
                  <a:schemeClr val="bg1"/>
                </a:solidFill>
                <a:latin typeface="Arial" panose="020B0604020202020204" pitchFamily="34" charset="0"/>
                <a:cs typeface="Arial" panose="020B0604020202020204" pitchFamily="34" charset="0"/>
              </a:rPr>
              <a:t>It can alert the rest of the brain that a threat is present and trigger a fear or anxiety response. </a:t>
            </a:r>
          </a:p>
          <a:p>
            <a:pPr marL="137160" indent="0">
              <a:spcBef>
                <a:spcPts val="0"/>
              </a:spcBef>
              <a:buNone/>
            </a:pPr>
            <a:endParaRPr lang="en-GB" dirty="0">
              <a:solidFill>
                <a:schemeClr val="bg1"/>
              </a:solidFill>
              <a:latin typeface="Arial" panose="020B0604020202020204" pitchFamily="34" charset="0"/>
              <a:cs typeface="Arial" panose="020B0604020202020204" pitchFamily="34" charset="0"/>
            </a:endParaRPr>
          </a:p>
          <a:p>
            <a:pPr marL="137160" indent="0">
              <a:spcBef>
                <a:spcPts val="0"/>
              </a:spcBef>
              <a:buNone/>
            </a:pPr>
            <a:r>
              <a:rPr lang="en-GB" dirty="0">
                <a:solidFill>
                  <a:schemeClr val="bg1"/>
                </a:solidFill>
                <a:latin typeface="Arial" panose="020B0604020202020204" pitchFamily="34" charset="0"/>
                <a:cs typeface="Arial" panose="020B0604020202020204" pitchFamily="34" charset="0"/>
              </a:rPr>
              <a:t>The emotional memories stored in the central part of the amygdala may play a role in anxiety disorders involving very distinct fears, such as fears of dogs, spiders, or flying.</a:t>
            </a:r>
          </a:p>
          <a:p>
            <a:pPr>
              <a:spcBef>
                <a:spcPts val="0"/>
              </a:spcBef>
            </a:pPr>
            <a:endParaRPr lang="en-GB" dirty="0">
              <a:solidFill>
                <a:schemeClr val="bg1"/>
              </a:solidFill>
              <a:latin typeface="Arial" panose="020B0604020202020204" pitchFamily="34" charset="0"/>
              <a:cs typeface="Arial" panose="020B0604020202020204" pitchFamily="34" charset="0"/>
            </a:endParaRPr>
          </a:p>
          <a:p>
            <a:pPr>
              <a:spcBef>
                <a:spcPts val="0"/>
              </a:spcBef>
            </a:pPr>
            <a:endParaRPr lang="en-GB" dirty="0">
              <a:solidFill>
                <a:schemeClr val="bg1"/>
              </a:solidFill>
              <a:latin typeface="Arial" panose="020B0604020202020204" pitchFamily="34" charset="0"/>
              <a:cs typeface="Arial" panose="020B0604020202020204" pitchFamily="34" charset="0"/>
            </a:endParaRPr>
          </a:p>
          <a:p>
            <a:pPr marL="137160" indent="0">
              <a:spcBef>
                <a:spcPts val="0"/>
              </a:spcBef>
              <a:buNone/>
            </a:pPr>
            <a:r>
              <a:rPr lang="en-GB" dirty="0">
                <a:solidFill>
                  <a:schemeClr val="bg1"/>
                </a:solidFill>
                <a:latin typeface="Arial" panose="020B0604020202020204" pitchFamily="34" charset="0"/>
                <a:cs typeface="Arial" panose="020B0604020202020204" pitchFamily="34" charset="0"/>
              </a:rPr>
              <a:t>The </a:t>
            </a:r>
            <a:r>
              <a:rPr lang="en-GB" u="sng" dirty="0">
                <a:solidFill>
                  <a:schemeClr val="bg1"/>
                </a:solidFill>
                <a:latin typeface="Arial" panose="020B0604020202020204" pitchFamily="34" charset="0"/>
                <a:cs typeface="Arial" panose="020B0604020202020204" pitchFamily="34" charset="0"/>
                <a:hlinkClick r:id="rId4"/>
              </a:rPr>
              <a:t>hippocampus</a:t>
            </a:r>
            <a:r>
              <a:rPr lang="en-GB" dirty="0">
                <a:solidFill>
                  <a:schemeClr val="bg1"/>
                </a:solidFill>
                <a:latin typeface="Arial" panose="020B0604020202020204" pitchFamily="34" charset="0"/>
                <a:cs typeface="Arial" panose="020B0604020202020204" pitchFamily="34" charset="0"/>
              </a:rPr>
              <a:t> is the part of the brain that </a:t>
            </a:r>
            <a:r>
              <a:rPr lang="en-GB" b="1" dirty="0">
                <a:solidFill>
                  <a:schemeClr val="bg1"/>
                </a:solidFill>
                <a:latin typeface="Arial" panose="020B0604020202020204" pitchFamily="34" charset="0"/>
                <a:cs typeface="Arial" panose="020B0604020202020204" pitchFamily="34" charset="0"/>
              </a:rPr>
              <a:t>encodes</a:t>
            </a:r>
            <a:r>
              <a:rPr lang="en-GB" dirty="0">
                <a:solidFill>
                  <a:schemeClr val="bg1"/>
                </a:solidFill>
                <a:latin typeface="Arial" panose="020B0604020202020204" pitchFamily="34" charset="0"/>
                <a:cs typeface="Arial" panose="020B0604020202020204" pitchFamily="34" charset="0"/>
              </a:rPr>
              <a:t> </a:t>
            </a:r>
            <a:r>
              <a:rPr lang="en-GB" b="1" dirty="0">
                <a:solidFill>
                  <a:schemeClr val="bg1"/>
                </a:solidFill>
                <a:latin typeface="Arial" panose="020B0604020202020204" pitchFamily="34" charset="0"/>
                <a:cs typeface="Arial" panose="020B0604020202020204" pitchFamily="34" charset="0"/>
              </a:rPr>
              <a:t>threatening events into memories.</a:t>
            </a:r>
            <a:r>
              <a:rPr lang="en-GB" dirty="0">
                <a:solidFill>
                  <a:schemeClr val="bg1"/>
                </a:solidFill>
                <a:latin typeface="Arial" panose="020B0604020202020204" pitchFamily="34" charset="0"/>
                <a:cs typeface="Arial" panose="020B0604020202020204" pitchFamily="34" charset="0"/>
              </a:rPr>
              <a:t> </a:t>
            </a:r>
          </a:p>
          <a:p>
            <a:pPr marL="137160" indent="0">
              <a:spcBef>
                <a:spcPts val="0"/>
              </a:spcBef>
              <a:buNone/>
            </a:pPr>
            <a:endParaRPr lang="en-GB" dirty="0">
              <a:solidFill>
                <a:schemeClr val="bg1"/>
              </a:solidFill>
              <a:latin typeface="Arial" panose="020B0604020202020204" pitchFamily="34" charset="0"/>
              <a:cs typeface="Arial" panose="020B0604020202020204" pitchFamily="34" charset="0"/>
            </a:endParaRPr>
          </a:p>
          <a:p>
            <a:pPr marL="137160" indent="0">
              <a:spcBef>
                <a:spcPts val="0"/>
              </a:spcBef>
              <a:buNone/>
            </a:pPr>
            <a:r>
              <a:rPr lang="en-GB" dirty="0">
                <a:solidFill>
                  <a:schemeClr val="bg1"/>
                </a:solidFill>
                <a:latin typeface="Arial"/>
              </a:rPr>
              <a:t>In effect, the amygdala can have us reacting </a:t>
            </a:r>
            <a:r>
              <a:rPr lang="en-GB" i="1" dirty="0">
                <a:solidFill>
                  <a:schemeClr val="bg1"/>
                </a:solidFill>
                <a:latin typeface="Arial"/>
              </a:rPr>
              <a:t>before</a:t>
            </a:r>
            <a:r>
              <a:rPr lang="en-GB" dirty="0">
                <a:solidFill>
                  <a:schemeClr val="bg1"/>
                </a:solidFill>
                <a:latin typeface="Arial"/>
              </a:rPr>
              <a:t> the thinking brain has weighed up the evidence and planned an appropriate reaction.</a:t>
            </a:r>
          </a:p>
          <a:p>
            <a:pPr marL="137160" indent="0">
              <a:buNone/>
            </a:pPr>
            <a:r>
              <a:rPr lang="en-GB" dirty="0">
                <a:solidFill>
                  <a:schemeClr val="bg1"/>
                </a:solidFill>
                <a:latin typeface="Arial"/>
              </a:rPr>
              <a:t>As a result, some emotional reactions and consequent emotional memories can be formed without any conscious participation from the thinking brain at all. </a:t>
            </a:r>
          </a:p>
          <a:p>
            <a:pPr marL="137160" indent="0">
              <a:buNone/>
            </a:pPr>
            <a:r>
              <a:rPr lang="en-GB" b="1" dirty="0">
                <a:solidFill>
                  <a:schemeClr val="bg1"/>
                </a:solidFill>
                <a:latin typeface="Arial"/>
              </a:rPr>
              <a:t>When emotional arousal is high, the emotional brain is in the driving seat. It is the nature of the emotional brain to think only in survival-type choices — fight or flight; go for it or don't. </a:t>
            </a:r>
            <a:r>
              <a:rPr lang="en-GB" dirty="0">
                <a:solidFill>
                  <a:schemeClr val="bg1"/>
                </a:solidFill>
                <a:latin typeface="Arial"/>
              </a:rPr>
              <a:t>While it is the job of the conscious mind to discriminate, fill in the detail and offer a more intelligent analysis of the patterns offered up to it by the emotional brain, the 'either/or' logic of the emotional brain is its more basic pattern which goes way back to earliest life forms and still forms the foundation on which much of our thinking and behaviour rests.</a:t>
            </a:r>
          </a:p>
          <a:p>
            <a:pPr marL="137160" indent="0">
              <a:buNone/>
            </a:pPr>
            <a:endParaRPr lang="en-GB" dirty="0">
              <a:solidFill>
                <a:schemeClr val="bg1"/>
              </a:solidFill>
              <a:latin typeface="Arial"/>
            </a:endParaRPr>
          </a:p>
          <a:p>
            <a:pPr marL="137160" indent="0">
              <a:buNone/>
            </a:pPr>
            <a:r>
              <a:rPr lang="en-GB" dirty="0">
                <a:solidFill>
                  <a:schemeClr val="bg1"/>
                </a:solidFill>
                <a:latin typeface="Arial"/>
              </a:rPr>
              <a:t>The degree to which the </a:t>
            </a:r>
            <a:r>
              <a:rPr lang="en-GB" b="1" dirty="0">
                <a:solidFill>
                  <a:schemeClr val="bg1"/>
                </a:solidFill>
                <a:latin typeface="Arial"/>
              </a:rPr>
              <a:t>fight or flight reflex </a:t>
            </a:r>
            <a:r>
              <a:rPr lang="en-GB" dirty="0">
                <a:solidFill>
                  <a:schemeClr val="bg1"/>
                </a:solidFill>
                <a:latin typeface="Arial"/>
              </a:rPr>
              <a:t>is activated is the degree to which our thinking becomes </a:t>
            </a:r>
            <a:r>
              <a:rPr lang="en-GB" b="1" dirty="0">
                <a:solidFill>
                  <a:schemeClr val="bg1"/>
                </a:solidFill>
                <a:latin typeface="Arial"/>
              </a:rPr>
              <a:t>polarised — more black or more white</a:t>
            </a:r>
            <a:r>
              <a:rPr lang="en-GB" dirty="0">
                <a:solidFill>
                  <a:schemeClr val="bg1"/>
                </a:solidFill>
                <a:latin typeface="Arial"/>
              </a:rPr>
              <a:t>. As psychologist Daniel Goleman describes it, the emotional brain 'hijacks' the neocortex and very quickly begins to blank out more subtle distinctions between stimuli. </a:t>
            </a:r>
            <a:r>
              <a:rPr lang="en-GB" b="1" dirty="0">
                <a:solidFill>
                  <a:schemeClr val="bg1"/>
                </a:solidFill>
                <a:latin typeface="Arial"/>
              </a:rPr>
              <a:t>We can't be concerned with the finer detail when making a life saving decision.</a:t>
            </a:r>
          </a:p>
          <a:p>
            <a:pPr marL="137160" indent="0">
              <a:buNone/>
            </a:pPr>
            <a:r>
              <a:rPr lang="en-GB" b="1" dirty="0">
                <a:solidFill>
                  <a:schemeClr val="bg1"/>
                </a:solidFill>
                <a:latin typeface="Arial"/>
              </a:rPr>
              <a:t>In fact, all thoughts and perceptions are fuelled by, and therefore preceded by, emotion.</a:t>
            </a:r>
            <a:r>
              <a:rPr lang="en-GB" dirty="0">
                <a:solidFill>
                  <a:schemeClr val="bg1"/>
                </a:solidFill>
                <a:latin typeface="Arial"/>
              </a:rPr>
              <a:t> We are not generally aware of this because it is often a subtle process but the fact that thoughts are carried aloft on emotion becomes clear when we examine strange exceptions to this rule. </a:t>
            </a:r>
          </a:p>
          <a:p>
            <a:pPr marL="137160" indent="0">
              <a:buNone/>
            </a:pPr>
            <a:endParaRPr lang="en-GB" dirty="0">
              <a:solidFill>
                <a:schemeClr val="bg1"/>
              </a:solidFill>
              <a:latin typeface="Arial"/>
            </a:endParaRPr>
          </a:p>
          <a:p>
            <a:pPr marL="137160" indent="0">
              <a:buNone/>
            </a:pPr>
            <a:r>
              <a:rPr lang="en-GB" dirty="0">
                <a:solidFill>
                  <a:schemeClr val="bg1"/>
                </a:solidFill>
                <a:latin typeface="Arial"/>
              </a:rPr>
              <a:t>Emotion, then, appears to be a precondition for thought</a:t>
            </a:r>
            <a:br>
              <a:rPr lang="en-GB" dirty="0">
                <a:solidFill>
                  <a:schemeClr val="bg1"/>
                </a:solidFill>
                <a:latin typeface="Arial"/>
              </a:rPr>
            </a:br>
            <a:endParaRPr lang="en-GB" dirty="0">
              <a:solidFill>
                <a:schemeClr val="bg1"/>
              </a:solidFill>
              <a:latin typeface="Arial"/>
            </a:endParaRPr>
          </a:p>
          <a:p>
            <a:pPr marL="137160" indent="0">
              <a:spcBef>
                <a:spcPts val="0"/>
              </a:spcBef>
              <a:buNone/>
            </a:pPr>
            <a:endParaRPr lang="en-GB" dirty="0">
              <a:solidFill>
                <a:schemeClr val="bg1"/>
              </a:solidFill>
              <a:effectLst/>
              <a:latin typeface="Arial" panose="020B0604020202020204" pitchFamily="34" charset="0"/>
              <a:cs typeface="Arial" panose="020B0604020202020204" pitchFamily="34" charset="0"/>
            </a:endParaRPr>
          </a:p>
          <a:p>
            <a:pPr marL="137160" indent="0">
              <a:spcBef>
                <a:spcPts val="0"/>
              </a:spcBef>
              <a:buNone/>
            </a:pPr>
            <a:endParaRPr lang="en-GB" dirty="0">
              <a:solidFill>
                <a:schemeClr val="bg1"/>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95D98-D111-4984-A8D0-5534AD3F48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86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LB</a:t>
            </a:r>
          </a:p>
          <a:p>
            <a:r>
              <a:rPr lang="en-GB" dirty="0"/>
              <a:t>Need to be able to access</a:t>
            </a:r>
            <a:r>
              <a:rPr lang="en-GB" baseline="0" dirty="0"/>
              <a:t> the cold brain executive control to be able to utilise SE skills such as responsible decision making and self control. Use the muscle to build it therefore need to create an environment where anxiety is reduced and children can access the frontal cortex to repattern their brain and ultimately their behaviour. </a:t>
            </a:r>
            <a:endParaRPr lang="en-GB" dirty="0"/>
          </a:p>
          <a:p>
            <a:r>
              <a:rPr lang="en-GB" dirty="0"/>
              <a:t>Diamond</a:t>
            </a:r>
            <a:r>
              <a:rPr lang="en-GB" baseline="0" dirty="0"/>
              <a:t> and Lee (2011) found that interventions focused on EF, SE and Physical development was more effective intervention for EF development in 4-12yr olds. </a:t>
            </a:r>
            <a:endParaRPr lang="en-GB" dirty="0"/>
          </a:p>
        </p:txBody>
      </p:sp>
      <p:sp>
        <p:nvSpPr>
          <p:cNvPr id="4" name="Slide Number Placeholder 3"/>
          <p:cNvSpPr>
            <a:spLocks noGrp="1"/>
          </p:cNvSpPr>
          <p:nvPr>
            <p:ph type="sldNum" sz="quarter" idx="10"/>
          </p:nvPr>
        </p:nvSpPr>
        <p:spPr/>
        <p:txBody>
          <a:bodyPr/>
          <a:lstStyle/>
          <a:p>
            <a:fld id="{B4E95D98-D111-4984-A8D0-5534AD3F488F}" type="slidenum">
              <a:rPr lang="en-US" smtClean="0"/>
              <a:t>5</a:t>
            </a:fld>
            <a:endParaRPr lang="en-US" dirty="0"/>
          </a:p>
        </p:txBody>
      </p:sp>
    </p:spTree>
    <p:extLst>
      <p:ext uri="{BB962C8B-B14F-4D97-AF65-F5344CB8AC3E}">
        <p14:creationId xmlns:p14="http://schemas.microsoft.com/office/powerpoint/2010/main" val="297627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LB</a:t>
            </a:r>
          </a:p>
        </p:txBody>
      </p:sp>
      <p:sp>
        <p:nvSpPr>
          <p:cNvPr id="4" name="Slide Number Placeholder 3"/>
          <p:cNvSpPr>
            <a:spLocks noGrp="1"/>
          </p:cNvSpPr>
          <p:nvPr>
            <p:ph type="sldNum" sz="quarter" idx="10"/>
          </p:nvPr>
        </p:nvSpPr>
        <p:spPr/>
        <p:txBody>
          <a:bodyPr/>
          <a:lstStyle/>
          <a:p>
            <a:fld id="{B4E95D98-D111-4984-A8D0-5534AD3F488F}" type="slidenum">
              <a:rPr lang="en-US" smtClean="0"/>
              <a:t>6</a:t>
            </a:fld>
            <a:endParaRPr lang="en-US" dirty="0"/>
          </a:p>
        </p:txBody>
      </p:sp>
    </p:spTree>
    <p:extLst>
      <p:ext uri="{BB962C8B-B14F-4D97-AF65-F5344CB8AC3E}">
        <p14:creationId xmlns:p14="http://schemas.microsoft.com/office/powerpoint/2010/main" val="257544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a:t>
            </a:r>
          </a:p>
          <a:p>
            <a:r>
              <a:rPr lang="en-GB" dirty="0"/>
              <a:t>There</a:t>
            </a:r>
            <a:r>
              <a:rPr lang="en-GB" baseline="0" dirty="0"/>
              <a:t> are a number of behavioural and psychological theories that underpin our work. </a:t>
            </a:r>
            <a:br>
              <a:rPr lang="en-GB" baseline="0" dirty="0"/>
            </a:br>
            <a:r>
              <a:rPr lang="en-GB" baseline="0" dirty="0"/>
              <a:t>In terms of SEL outcomes a key focus is Maslow’s hierarchy of needs. How the stages work. – deficiency needs building from bottom up. Need to plug in gaps. Chn need to reach esteem level to be successful in school/life. </a:t>
            </a:r>
          </a:p>
          <a:p>
            <a:endParaRPr lang="en-GB" baseline="0" dirty="0"/>
          </a:p>
          <a:p>
            <a:r>
              <a:rPr lang="en-GB" baseline="0" dirty="0"/>
              <a:t>How the stages link to the 5 SEL competencies </a:t>
            </a:r>
          </a:p>
          <a:p>
            <a:endParaRPr lang="en-GB" baseline="0" dirty="0"/>
          </a:p>
          <a:p>
            <a:r>
              <a:rPr lang="en-GB" baseline="0" dirty="0"/>
              <a:t>ACTIVITY – thinking of the children you work with, and their behaviour – what do you think the predominant deficiency needs are that they are communicating with this behaviour? Which levels of Maslow’s hierarchy these needs relate to? Which area of SEL does this relate back to? </a:t>
            </a:r>
            <a:endParaRPr lang="en-GB" dirty="0"/>
          </a:p>
        </p:txBody>
      </p:sp>
      <p:sp>
        <p:nvSpPr>
          <p:cNvPr id="4" name="Slide Number Placeholder 3"/>
          <p:cNvSpPr>
            <a:spLocks noGrp="1"/>
          </p:cNvSpPr>
          <p:nvPr>
            <p:ph type="sldNum" sz="quarter" idx="10"/>
          </p:nvPr>
        </p:nvSpPr>
        <p:spPr/>
        <p:txBody>
          <a:bodyPr/>
          <a:lstStyle/>
          <a:p>
            <a:fld id="{B4E95D98-D111-4984-A8D0-5534AD3F488F}" type="slidenum">
              <a:rPr lang="en-US" smtClean="0"/>
              <a:t>7</a:t>
            </a:fld>
            <a:endParaRPr lang="en-US" dirty="0"/>
          </a:p>
        </p:txBody>
      </p:sp>
    </p:spTree>
    <p:extLst>
      <p:ext uri="{BB962C8B-B14F-4D97-AF65-F5344CB8AC3E}">
        <p14:creationId xmlns:p14="http://schemas.microsoft.com/office/powerpoint/2010/main" val="409204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t>ED</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Collaborative for Academic, Social, and Emotional Learning</a:t>
            </a:r>
            <a:r>
              <a:rPr lang="en-GB" b="0" baseline="0" dirty="0"/>
              <a:t> (CASEL) define SEL as comprising of 5 core competencies.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Links to Executive Function – attention, inhibition, flexibility, working memory – therefore the ability to decide on behaviour in order to reach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fld id="{B4E95D98-D111-4984-A8D0-5534AD3F488F}" type="slidenum">
              <a:rPr lang="en-US" smtClean="0"/>
              <a:t>8</a:t>
            </a:fld>
            <a:endParaRPr lang="en-US" dirty="0"/>
          </a:p>
        </p:txBody>
      </p:sp>
    </p:spTree>
    <p:extLst>
      <p:ext uri="{BB962C8B-B14F-4D97-AF65-F5344CB8AC3E}">
        <p14:creationId xmlns:p14="http://schemas.microsoft.com/office/powerpoint/2010/main" val="67738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a:t>
            </a:r>
          </a:p>
        </p:txBody>
      </p:sp>
      <p:sp>
        <p:nvSpPr>
          <p:cNvPr id="4" name="Slide Number Placeholder 3"/>
          <p:cNvSpPr>
            <a:spLocks noGrp="1"/>
          </p:cNvSpPr>
          <p:nvPr>
            <p:ph type="sldNum" sz="quarter" idx="10"/>
          </p:nvPr>
        </p:nvSpPr>
        <p:spPr/>
        <p:txBody>
          <a:bodyPr/>
          <a:lstStyle/>
          <a:p>
            <a:fld id="{B4E95D98-D111-4984-A8D0-5534AD3F488F}" type="slidenum">
              <a:rPr lang="en-US" smtClean="0"/>
              <a:t>9</a:t>
            </a:fld>
            <a:endParaRPr lang="en-US" dirty="0"/>
          </a:p>
        </p:txBody>
      </p:sp>
    </p:spTree>
    <p:extLst>
      <p:ext uri="{BB962C8B-B14F-4D97-AF65-F5344CB8AC3E}">
        <p14:creationId xmlns:p14="http://schemas.microsoft.com/office/powerpoint/2010/main" val="315661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8" name="Slide Number Placeholder 7"/>
          <p:cNvSpPr>
            <a:spLocks noGrp="1"/>
          </p:cNvSpPr>
          <p:nvPr>
            <p:ph type="sldNum" sz="quarter" idx="11"/>
          </p:nvPr>
        </p:nvSpPr>
        <p:spPr/>
        <p:txBody>
          <a:bodyPr/>
          <a:lstStyle/>
          <a:p>
            <a:fld id="{57585024-3202-4E7A-A5D5-7624CD0A22D1}" type="slidenum">
              <a:rPr lang="en-GB" smtClean="0"/>
              <a:pPr/>
              <a:t>‹#›</a:t>
            </a:fld>
            <a:endParaRPr lang="en-GB" dirty="0"/>
          </a:p>
        </p:txBody>
      </p:sp>
      <p:sp>
        <p:nvSpPr>
          <p:cNvPr id="9" name="Footer Placeholder 8"/>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205190316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585024-3202-4E7A-A5D5-7624CD0A22D1}" type="slidenum">
              <a:rPr lang="en-GB" smtClean="0"/>
              <a:pPr/>
              <a:t>‹#›</a:t>
            </a:fld>
            <a:endParaRPr lang="en-GB" dirty="0"/>
          </a:p>
        </p:txBody>
      </p:sp>
    </p:spTree>
    <p:extLst>
      <p:ext uri="{BB962C8B-B14F-4D97-AF65-F5344CB8AC3E}">
        <p14:creationId xmlns:p14="http://schemas.microsoft.com/office/powerpoint/2010/main" val="231501966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585024-3202-4E7A-A5D5-7624CD0A22D1}" type="slidenum">
              <a:rPr lang="en-GB" smtClean="0"/>
              <a:pPr/>
              <a:t>‹#›</a:t>
            </a:fld>
            <a:endParaRPr lang="en-GB" dirty="0"/>
          </a:p>
        </p:txBody>
      </p:sp>
    </p:spTree>
    <p:extLst>
      <p:ext uri="{BB962C8B-B14F-4D97-AF65-F5344CB8AC3E}">
        <p14:creationId xmlns:p14="http://schemas.microsoft.com/office/powerpoint/2010/main" val="254593167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585024-3202-4E7A-A5D5-7624CD0A22D1}" type="slidenum">
              <a:rPr lang="en-GB" smtClean="0"/>
              <a:pPr/>
              <a:t>‹#›</a:t>
            </a:fld>
            <a:endParaRPr lang="en-GB" dirty="0"/>
          </a:p>
        </p:txBody>
      </p:sp>
    </p:spTree>
    <p:extLst>
      <p:ext uri="{BB962C8B-B14F-4D97-AF65-F5344CB8AC3E}">
        <p14:creationId xmlns:p14="http://schemas.microsoft.com/office/powerpoint/2010/main" val="186816986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585024-3202-4E7A-A5D5-7624CD0A22D1}" type="slidenum">
              <a:rPr lang="en-GB" smtClean="0"/>
              <a:pPr/>
              <a:t>‹#›</a:t>
            </a:fld>
            <a:endParaRPr lang="en-GB"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81120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585024-3202-4E7A-A5D5-7624CD0A22D1}" type="slidenum">
              <a:rPr lang="en-GB" smtClean="0"/>
              <a:pPr/>
              <a:t>‹#›</a:t>
            </a:fld>
            <a:endParaRPr lang="en-GB"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77239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7585024-3202-4E7A-A5D5-7624CD0A22D1}" type="slidenum">
              <a:rPr lang="en-GB" smtClean="0"/>
              <a:pPr/>
              <a:t>‹#›</a:t>
            </a:fld>
            <a:endParaRPr lang="en-GB"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666545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7585024-3202-4E7A-A5D5-7624CD0A22D1}" type="slidenum">
              <a:rPr lang="en-GB" smtClean="0"/>
              <a:pPr/>
              <a:t>‹#›</a:t>
            </a:fld>
            <a:endParaRPr lang="en-GB" dirty="0"/>
          </a:p>
        </p:txBody>
      </p:sp>
    </p:spTree>
    <p:extLst>
      <p:ext uri="{BB962C8B-B14F-4D97-AF65-F5344CB8AC3E}">
        <p14:creationId xmlns:p14="http://schemas.microsoft.com/office/powerpoint/2010/main" val="32787347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7585024-3202-4E7A-A5D5-7624CD0A22D1}" type="slidenum">
              <a:rPr lang="en-GB" smtClean="0"/>
              <a:pPr/>
              <a:t>‹#›</a:t>
            </a:fld>
            <a:endParaRPr lang="en-GB" dirty="0"/>
          </a:p>
        </p:txBody>
      </p:sp>
    </p:spTree>
    <p:extLst>
      <p:ext uri="{BB962C8B-B14F-4D97-AF65-F5344CB8AC3E}">
        <p14:creationId xmlns:p14="http://schemas.microsoft.com/office/powerpoint/2010/main" val="81532034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585024-3202-4E7A-A5D5-7624CD0A22D1}" type="slidenum">
              <a:rPr lang="en-GB" smtClean="0"/>
              <a:pPr/>
              <a:t>‹#›</a:t>
            </a:fld>
            <a:endParaRPr lang="en-GB" dirty="0"/>
          </a:p>
        </p:txBody>
      </p:sp>
    </p:spTree>
    <p:extLst>
      <p:ext uri="{BB962C8B-B14F-4D97-AF65-F5344CB8AC3E}">
        <p14:creationId xmlns:p14="http://schemas.microsoft.com/office/powerpoint/2010/main" val="231234087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33B47-EABE-40AF-BE86-84A177532E9F}" type="datetimeFigureOut">
              <a:rPr lang="en-GB" smtClean="0"/>
              <a:pPr/>
              <a:t>18/06/2018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585024-3202-4E7A-A5D5-7624CD0A22D1}" type="slidenum">
              <a:rPr lang="en-GB" smtClean="0"/>
              <a:pPr/>
              <a:t>‹#›</a:t>
            </a:fld>
            <a:endParaRPr lang="en-GB" dirty="0"/>
          </a:p>
        </p:txBody>
      </p:sp>
    </p:spTree>
    <p:extLst>
      <p:ext uri="{BB962C8B-B14F-4D97-AF65-F5344CB8AC3E}">
        <p14:creationId xmlns:p14="http://schemas.microsoft.com/office/powerpoint/2010/main" val="307756676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C59604F-6AE2-4E01-91AA-CB0E1356F7DF}" type="datetimeFigureOut">
              <a:rPr lang="en-GB" smtClean="0">
                <a:solidFill>
                  <a:prstClr val="black">
                    <a:tint val="75000"/>
                  </a:prstClr>
                </a:solidFill>
              </a:rPr>
              <a:pPr/>
              <a:t>18/06/2018</a:t>
            </a:fld>
            <a:endParaRPr lang="en-GB" dirty="0">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7BEC690-64FC-4E90-AF9E-34087F1CD464}" type="slidenum">
              <a:rPr lang="en-GB" smtClean="0">
                <a:solidFill>
                  <a:prstClr val="black">
                    <a:tint val="75000"/>
                  </a:prstClr>
                </a:solidFill>
              </a:rPr>
              <a:pPr/>
              <a:t>‹#›</a:t>
            </a:fld>
            <a:endParaRPr lang="en-GB" dirty="0">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9054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niquebehaviour.co.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lb.unique@aol.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0072" y="980728"/>
            <a:ext cx="2736304" cy="1036711"/>
          </a:xfrm>
        </p:spPr>
        <p:txBody>
          <a:bodyPr/>
          <a:lstStyle/>
          <a:p>
            <a:r>
              <a:rPr lang="en-GB" sz="4800" dirty="0">
                <a:solidFill>
                  <a:schemeClr val="bg1">
                    <a:lumMod val="50000"/>
                  </a:schemeClr>
                </a:solidFill>
                <a:latin typeface="Monotype Corsiva" panose="03010101010201010101" pitchFamily="66" charset="0"/>
              </a:rPr>
              <a:t>UNIQUE</a:t>
            </a:r>
            <a:r>
              <a:rPr lang="en-GB" sz="7200" dirty="0">
                <a:solidFill>
                  <a:schemeClr val="bg1">
                    <a:lumMod val="50000"/>
                  </a:schemeClr>
                </a:solidFill>
                <a:latin typeface="Monotype Corsiva" panose="03010101010201010101" pitchFamily="66" charset="0"/>
              </a:rPr>
              <a:t> </a:t>
            </a:r>
            <a:r>
              <a:rPr lang="en-GB" dirty="0">
                <a:latin typeface="XCCW Joined 23a" pitchFamily="66" charset="0"/>
              </a:rPr>
              <a:t> </a:t>
            </a:r>
          </a:p>
        </p:txBody>
      </p:sp>
      <p:sp>
        <p:nvSpPr>
          <p:cNvPr id="4" name="TextBox 3"/>
          <p:cNvSpPr txBox="1"/>
          <p:nvPr/>
        </p:nvSpPr>
        <p:spPr>
          <a:xfrm>
            <a:off x="1439652" y="2905689"/>
            <a:ext cx="6264696" cy="38472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E4E9EF">
                    <a:lumMod val="50000"/>
                  </a:srgbClr>
                </a:solidFill>
                <a:latin typeface="Monotype Corsiva" panose="03010101010201010101" pitchFamily="66" charset="0"/>
              </a:rPr>
              <a:t>Managing Anxiety Based Behaviours</a:t>
            </a:r>
            <a:endParaRPr lang="en-GB" sz="1100" dirty="0">
              <a:solidFill>
                <a:srgbClr val="E4E9EF">
                  <a:lumMod val="50000"/>
                </a:srgbClr>
              </a:solidFill>
              <a:latin typeface="Monotype Corsiva" panose="03010101010201010101"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400" dirty="0">
              <a:solidFill>
                <a:srgbClr val="E4E9EF">
                  <a:lumMod val="50000"/>
                </a:srgbClr>
              </a:solidFill>
              <a:latin typeface="Monotype Corsiva" panose="03010101010201010101"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E4E9EF">
                    <a:lumMod val="50000"/>
                  </a:srgbClr>
                </a:solidFill>
                <a:latin typeface="Monotype Corsiva" panose="03010101010201010101" pitchFamily="66" charset="0"/>
              </a:rPr>
              <a:t>A practical application of Social and Emotional Learning strategies</a:t>
            </a:r>
            <a:endParaRPr lang="en-GB" sz="1400" dirty="0">
              <a:solidFill>
                <a:srgbClr val="E4E9EF">
                  <a:lumMod val="50000"/>
                </a:srgbClr>
              </a:solidFill>
              <a:latin typeface="Monotype Corsiva" panose="03010101010201010101"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E4E9EF">
                  <a:lumMod val="50000"/>
                </a:srgbClr>
              </a:solidFill>
              <a:effectLst/>
              <a:uLnTx/>
              <a:uFillTx/>
              <a:latin typeface="Monotype Corsiva" panose="030101010102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lumMod val="50000"/>
                  </a:prstClr>
                </a:solidFill>
                <a:effectLst/>
                <a:uLnTx/>
                <a:uFillTx/>
                <a:latin typeface="Monotype Corsiva" panose="03010101010201010101" pitchFamily="66" charset="0"/>
                <a:ea typeface="+mn-ea"/>
                <a:cs typeface="+mn-cs"/>
              </a:rPr>
              <a:t>Presented by Lauren Bond </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12160" y="1844824"/>
            <a:ext cx="1469504" cy="96877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082824"/>
            <a:ext cx="28575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6106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 INTERVENTION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44824"/>
            <a:ext cx="8229600" cy="3888432"/>
          </a:xfrm>
        </p:spPr>
      </p:pic>
      <p:sp>
        <p:nvSpPr>
          <p:cNvPr id="4" name="TextBox 3"/>
          <p:cNvSpPr txBox="1"/>
          <p:nvPr/>
        </p:nvSpPr>
        <p:spPr>
          <a:xfrm>
            <a:off x="6516216" y="6246604"/>
            <a:ext cx="1728192" cy="369332"/>
          </a:xfrm>
          <a:prstGeom prst="rect">
            <a:avLst/>
          </a:prstGeom>
          <a:noFill/>
        </p:spPr>
        <p:txBody>
          <a:bodyPr wrap="square" rtlCol="0">
            <a:spAutoFit/>
          </a:bodyPr>
          <a:lstStyle/>
          <a:p>
            <a:r>
              <a:rPr lang="en-GB" dirty="0">
                <a:latin typeface="+mj-lt"/>
              </a:rPr>
              <a:t>CASEL (2015)</a:t>
            </a:r>
          </a:p>
        </p:txBody>
      </p:sp>
    </p:spTree>
    <p:extLst>
      <p:ext uri="{BB962C8B-B14F-4D97-AF65-F5344CB8AC3E}">
        <p14:creationId xmlns:p14="http://schemas.microsoft.com/office/powerpoint/2010/main" val="278761682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j-lt"/>
                <a:cs typeface="Arial" pitchFamily="34" charset="0"/>
              </a:rPr>
              <a:t>MASLOW’S HIERARCHY OF NEEDS</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76762" y="2144134"/>
            <a:ext cx="4590476" cy="343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940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DETAILS</a:t>
            </a:r>
          </a:p>
        </p:txBody>
      </p:sp>
      <p:sp>
        <p:nvSpPr>
          <p:cNvPr id="3" name="Content Placeholder 2"/>
          <p:cNvSpPr>
            <a:spLocks noGrp="1"/>
          </p:cNvSpPr>
          <p:nvPr>
            <p:ph idx="1"/>
          </p:nvPr>
        </p:nvSpPr>
        <p:spPr/>
        <p:txBody>
          <a:bodyPr>
            <a:normAutofit/>
          </a:bodyPr>
          <a:lstStyle/>
          <a:p>
            <a:endParaRPr lang="en-GB" dirty="0"/>
          </a:p>
          <a:p>
            <a:pPr marL="0" indent="0" algn="ctr">
              <a:buNone/>
            </a:pPr>
            <a:r>
              <a:rPr lang="en-GB" dirty="0">
                <a:hlinkClick r:id="rId3"/>
              </a:rPr>
              <a:t>www.uniquebehaviour.co.uk</a:t>
            </a:r>
            <a:endParaRPr lang="en-GB" dirty="0"/>
          </a:p>
          <a:p>
            <a:pPr marL="0" indent="0" algn="ctr">
              <a:buNone/>
            </a:pPr>
            <a:endParaRPr lang="en-GB" dirty="0"/>
          </a:p>
          <a:p>
            <a:r>
              <a:rPr lang="en-GB" sz="3600" dirty="0"/>
              <a:t>Lauren Bond </a:t>
            </a:r>
          </a:p>
          <a:p>
            <a:r>
              <a:rPr lang="en-GB" sz="3600" i="1" dirty="0">
                <a:hlinkClick r:id="rId4"/>
              </a:rPr>
              <a:t>lb.unique@aol.co.uk</a:t>
            </a:r>
            <a:endParaRPr lang="en-GB" sz="3600" i="1" dirty="0"/>
          </a:p>
          <a:p>
            <a:pPr marL="0" indent="0">
              <a:buNone/>
            </a:pPr>
            <a:r>
              <a:rPr lang="en-GB" sz="3600" i="1" dirty="0"/>
              <a:t> </a:t>
            </a:r>
          </a:p>
        </p:txBody>
      </p:sp>
    </p:spTree>
    <p:extLst>
      <p:ext uri="{BB962C8B-B14F-4D97-AF65-F5344CB8AC3E}">
        <p14:creationId xmlns:p14="http://schemas.microsoft.com/office/powerpoint/2010/main" val="136211143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ANXIETY BASED BEHAVIOURS</a:t>
            </a:r>
          </a:p>
        </p:txBody>
      </p:sp>
      <p:sp>
        <p:nvSpPr>
          <p:cNvPr id="3" name="Content Placeholder 2"/>
          <p:cNvSpPr>
            <a:spLocks noGrp="1"/>
          </p:cNvSpPr>
          <p:nvPr>
            <p:ph idx="1"/>
          </p:nvPr>
        </p:nvSpPr>
        <p:spPr/>
        <p:txBody>
          <a:bodyPr/>
          <a:lstStyle/>
          <a:p>
            <a:pPr marL="0" indent="0">
              <a:buNone/>
            </a:pPr>
            <a:endParaRPr lang="en-GB" dirty="0"/>
          </a:p>
          <a:p>
            <a:r>
              <a:rPr lang="en-GB" dirty="0"/>
              <a:t>ADHD/ADD</a:t>
            </a:r>
          </a:p>
          <a:p>
            <a:r>
              <a:rPr lang="en-GB" dirty="0"/>
              <a:t>ASD/ASC</a:t>
            </a:r>
          </a:p>
          <a:p>
            <a:r>
              <a:rPr lang="en-GB" dirty="0"/>
              <a:t>ATTACHMENT DISORDER</a:t>
            </a:r>
          </a:p>
          <a:p>
            <a:r>
              <a:rPr lang="en-GB" dirty="0"/>
              <a:t>ODD</a:t>
            </a:r>
          </a:p>
          <a:p>
            <a:r>
              <a:rPr lang="en-GB" dirty="0"/>
              <a:t>REDUCED EXECUTIVE FUNCTION </a:t>
            </a:r>
          </a:p>
          <a:p>
            <a:r>
              <a:rPr lang="en-GB" dirty="0"/>
              <a:t>MALTREATMENT</a:t>
            </a:r>
          </a:p>
          <a:p>
            <a:endParaRPr lang="en-GB" dirty="0"/>
          </a:p>
        </p:txBody>
      </p:sp>
    </p:spTree>
    <p:extLst>
      <p:ext uri="{BB962C8B-B14F-4D97-AF65-F5344CB8AC3E}">
        <p14:creationId xmlns:p14="http://schemas.microsoft.com/office/powerpoint/2010/main" val="13382874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58" y="336162"/>
            <a:ext cx="8381306" cy="618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1969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23825"/>
            <a:ext cx="8696325"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4558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t>
            </a:r>
          </a:p>
        </p:txBody>
      </p:sp>
      <p:sp>
        <p:nvSpPr>
          <p:cNvPr id="7" name="Content Placeholder 6"/>
          <p:cNvSpPr>
            <a:spLocks noGrp="1"/>
          </p:cNvSpPr>
          <p:nvPr>
            <p:ph idx="1"/>
          </p:nvPr>
        </p:nvSpPr>
        <p:spPr/>
        <p:txBody>
          <a:bodyPr>
            <a:normAutofit/>
          </a:bodyPr>
          <a:lstStyle/>
          <a:p>
            <a:endParaRPr lang="en-GB" sz="1200" dirty="0"/>
          </a:p>
          <a:p>
            <a:endParaRPr lang="en-GB" sz="1200" dirty="0"/>
          </a:p>
          <a:p>
            <a:endParaRPr lang="en-GB" sz="1200" dirty="0"/>
          </a:p>
          <a:p>
            <a:endParaRPr lang="en-GB" sz="1200" dirty="0"/>
          </a:p>
          <a:p>
            <a:endParaRPr lang="en-GB" sz="1200" dirty="0"/>
          </a:p>
          <a:p>
            <a:endParaRPr lang="en-GB" sz="1200" dirty="0"/>
          </a:p>
          <a:p>
            <a:pPr marL="0" indent="0">
              <a:buNone/>
            </a:pPr>
            <a:endParaRPr lang="en-GB"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48680"/>
            <a:ext cx="40324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43891" y="3860795"/>
            <a:ext cx="6468469" cy="2862322"/>
          </a:xfrm>
          <a:prstGeom prst="rect">
            <a:avLst/>
          </a:prstGeom>
          <a:noFill/>
        </p:spPr>
        <p:txBody>
          <a:bodyPr wrap="square" rtlCol="0">
            <a:spAutoFit/>
          </a:bodyPr>
          <a:lstStyle/>
          <a:p>
            <a:pPr lvl="0"/>
            <a:r>
              <a:rPr lang="en-GB" sz="2000" dirty="0">
                <a:solidFill>
                  <a:prstClr val="black"/>
                </a:solidFill>
                <a:latin typeface="+mj-lt"/>
                <a:cs typeface="Arial" pitchFamily="34" charset="0"/>
              </a:rPr>
              <a:t>The part of the brain critical to fight, flight or freeze responses overdevelop compromising the part of the brain used for logic, empathy, cause and effect and reasoning.  This affects the child’s ability to think, to retrieve information and manage behaviour. It diminishes the capacity of the frontal lobe associated with reasoning, planning, parts of speech, movement, emotions, and problem solving</a:t>
            </a:r>
            <a:r>
              <a:rPr lang="en-GB" dirty="0">
                <a:solidFill>
                  <a:prstClr val="black"/>
                </a:solidFill>
                <a:latin typeface="+mj-lt"/>
              </a:rPr>
              <a: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5069"/>
          </a:xfrm>
        </p:spPr>
        <p:txBody>
          <a:bodyPr/>
          <a:lstStyle/>
          <a:p>
            <a:r>
              <a:rPr lang="en-GB" sz="4800" dirty="0">
                <a:latin typeface="+mj-lt"/>
              </a:rPr>
              <a:t>INTERVENTION</a:t>
            </a:r>
          </a:p>
        </p:txBody>
      </p:sp>
      <p:sp>
        <p:nvSpPr>
          <p:cNvPr id="5" name="TextBox 4"/>
          <p:cNvSpPr txBox="1"/>
          <p:nvPr/>
        </p:nvSpPr>
        <p:spPr>
          <a:xfrm>
            <a:off x="792263" y="1122769"/>
            <a:ext cx="7848872" cy="5638467"/>
          </a:xfrm>
          <a:prstGeom prst="rect">
            <a:avLst/>
          </a:prstGeom>
          <a:solidFill>
            <a:schemeClr val="accent1">
              <a:lumMod val="40000"/>
              <a:lumOff val="60000"/>
            </a:schemeClr>
          </a:solidFill>
        </p:spPr>
        <p:txBody>
          <a:bodyPr wrap="square" rtlCol="0">
            <a:spAutoFit/>
          </a:bodyPr>
          <a:lstStyle/>
          <a:p>
            <a:endParaRPr lang="en-GB" sz="1600" b="1" dirty="0">
              <a:solidFill>
                <a:schemeClr val="bg1"/>
              </a:solidFill>
              <a:latin typeface="Arial Rounded MT Bold" pitchFamily="34" charset="0"/>
            </a:endParaRPr>
          </a:p>
          <a:p>
            <a:endParaRPr lang="en-GB" b="1" i="1" u="sng" dirty="0">
              <a:latin typeface="+mj-lt"/>
              <a:cs typeface="Arial" pitchFamily="34" charset="0"/>
            </a:endParaRPr>
          </a:p>
          <a:p>
            <a:endParaRPr lang="en-GB" b="1" i="1" u="sng" dirty="0">
              <a:latin typeface="+mj-lt"/>
              <a:cs typeface="Arial" pitchFamily="34" charset="0"/>
            </a:endParaRPr>
          </a:p>
          <a:p>
            <a:pPr lvl="0"/>
            <a:r>
              <a:rPr lang="en-GB" sz="2800" b="1" i="1" u="sng" dirty="0">
                <a:solidFill>
                  <a:prstClr val="black"/>
                </a:solidFill>
                <a:latin typeface="+mj-lt"/>
                <a:cs typeface="Arial" pitchFamily="34" charset="0"/>
              </a:rPr>
              <a:t>Times are changing, our approaches need to follow suit – Rob Long</a:t>
            </a:r>
          </a:p>
          <a:p>
            <a:pPr lvl="0"/>
            <a:endParaRPr lang="en-GB" sz="2800" b="1" i="1" dirty="0">
              <a:solidFill>
                <a:prstClr val="black"/>
              </a:solidFill>
              <a:latin typeface="+mj-lt"/>
              <a:cs typeface="Arial" pitchFamily="34" charset="0"/>
            </a:endParaRPr>
          </a:p>
          <a:p>
            <a:pPr lvl="0"/>
            <a:endParaRPr lang="en-GB" sz="2800" b="1" dirty="0">
              <a:solidFill>
                <a:prstClr val="black"/>
              </a:solidFill>
              <a:latin typeface="+mj-lt"/>
              <a:cs typeface="Arial" pitchFamily="34" charset="0"/>
            </a:endParaRPr>
          </a:p>
          <a:p>
            <a:pPr marL="137160" lvl="0">
              <a:spcBef>
                <a:spcPct val="20000"/>
              </a:spcBef>
              <a:buClr>
                <a:prstClr val="white">
                  <a:shade val="95000"/>
                </a:prstClr>
              </a:buClr>
              <a:buSzPct val="65000"/>
            </a:pPr>
            <a:endParaRPr lang="en-GB" sz="2800" b="1" i="1" u="sng" dirty="0">
              <a:solidFill>
                <a:prstClr val="black"/>
              </a:solidFill>
              <a:latin typeface="+mj-lt"/>
              <a:cs typeface="Arial" pitchFamily="34" charset="0"/>
            </a:endParaRPr>
          </a:p>
          <a:p>
            <a:pPr marL="137160" lvl="0">
              <a:spcBef>
                <a:spcPct val="20000"/>
              </a:spcBef>
              <a:buClr>
                <a:prstClr val="white">
                  <a:shade val="95000"/>
                </a:prstClr>
              </a:buClr>
              <a:buSzPct val="65000"/>
            </a:pPr>
            <a:r>
              <a:rPr lang="en-GB" sz="2800" b="1" i="1" u="sng" dirty="0">
                <a:solidFill>
                  <a:prstClr val="black"/>
                </a:solidFill>
                <a:latin typeface="+mj-lt"/>
                <a:cs typeface="Arial" pitchFamily="34" charset="0"/>
              </a:rPr>
              <a:t>Reliable rules and practices help to regulate brain pathways ( Gerhardt 2004)</a:t>
            </a:r>
          </a:p>
          <a:p>
            <a:pPr marL="137160" lvl="0">
              <a:spcBef>
                <a:spcPct val="20000"/>
              </a:spcBef>
              <a:buClr>
                <a:prstClr val="white">
                  <a:shade val="95000"/>
                </a:prstClr>
              </a:buClr>
              <a:buSzPct val="65000"/>
            </a:pPr>
            <a:endParaRPr lang="en-GB" sz="2800" b="1" i="1" u="sng" dirty="0">
              <a:solidFill>
                <a:prstClr val="black"/>
              </a:solidFill>
              <a:latin typeface="+mj-lt"/>
              <a:cs typeface="Arial" pitchFamily="34" charset="0"/>
            </a:endParaRPr>
          </a:p>
          <a:p>
            <a:pPr marL="137160" lvl="0">
              <a:spcBef>
                <a:spcPct val="20000"/>
              </a:spcBef>
              <a:buClr>
                <a:prstClr val="white">
                  <a:shade val="95000"/>
                </a:prstClr>
              </a:buClr>
              <a:buSzPct val="65000"/>
            </a:pPr>
            <a:r>
              <a:rPr lang="en-GB" sz="2800" dirty="0">
                <a:solidFill>
                  <a:prstClr val="black"/>
                </a:solidFill>
                <a:latin typeface="+mj-lt"/>
                <a:cs typeface="Arial" pitchFamily="34" charset="0"/>
              </a:rPr>
              <a:t> </a:t>
            </a:r>
          </a:p>
          <a:p>
            <a:endParaRPr lang="en-GB" b="1" i="1" u="sng" dirty="0">
              <a:latin typeface="+mj-lt"/>
              <a:cs typeface="Arial" pitchFamily="34" charset="0"/>
            </a:endParaRPr>
          </a:p>
          <a:p>
            <a:endParaRPr lang="en-GB" sz="1600" b="1" i="1" dirty="0">
              <a:solidFill>
                <a:schemeClr val="bg1"/>
              </a:solidFill>
              <a:latin typeface="Arial Rounded MT Bol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p:cTn id="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5">
                                            <p:txEl>
                                              <p:pRg st="7" end="7"/>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j-lt"/>
                <a:cs typeface="Arial" pitchFamily="34" charset="0"/>
              </a:rPr>
              <a:t>MASLOW’S HIERARCHY OF NEEDS</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76762" y="2144134"/>
            <a:ext cx="4590476" cy="343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452" y="0"/>
            <a:ext cx="9305452" cy="7108275"/>
          </a:xfrm>
        </p:spPr>
      </p:pic>
      <p:sp>
        <p:nvSpPr>
          <p:cNvPr id="2" name="TextBox 1"/>
          <p:cNvSpPr txBox="1"/>
          <p:nvPr/>
        </p:nvSpPr>
        <p:spPr>
          <a:xfrm>
            <a:off x="7236296" y="5877272"/>
            <a:ext cx="1728192" cy="369332"/>
          </a:xfrm>
          <a:prstGeom prst="rect">
            <a:avLst/>
          </a:prstGeom>
          <a:noFill/>
        </p:spPr>
        <p:txBody>
          <a:bodyPr wrap="square" rtlCol="0">
            <a:spAutoFit/>
          </a:bodyPr>
          <a:lstStyle/>
          <a:p>
            <a:r>
              <a:rPr lang="en-GB" dirty="0">
                <a:latin typeface="+mj-lt"/>
              </a:rPr>
              <a:t>CASEL (2015)</a:t>
            </a:r>
          </a:p>
        </p:txBody>
      </p:sp>
    </p:spTree>
    <p:extLst>
      <p:ext uri="{BB962C8B-B14F-4D97-AF65-F5344CB8AC3E}">
        <p14:creationId xmlns:p14="http://schemas.microsoft.com/office/powerpoint/2010/main" val="129214238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SEL</a:t>
            </a:r>
          </a:p>
        </p:txBody>
      </p:sp>
      <p:sp>
        <p:nvSpPr>
          <p:cNvPr id="3" name="Content Placeholder 2"/>
          <p:cNvSpPr>
            <a:spLocks noGrp="1"/>
          </p:cNvSpPr>
          <p:nvPr>
            <p:ph idx="1"/>
          </p:nvPr>
        </p:nvSpPr>
        <p:spPr/>
        <p:txBody>
          <a:bodyPr>
            <a:normAutofit/>
          </a:bodyPr>
          <a:lstStyle/>
          <a:p>
            <a:r>
              <a:rPr lang="en-GB" dirty="0"/>
              <a:t>SEL school based interventions significantly improved social and emotional skills, attitudes, behaviour and academic gains (Durlak et al, 2011).</a:t>
            </a:r>
          </a:p>
          <a:p>
            <a:r>
              <a:rPr lang="en-GB" dirty="0"/>
              <a:t>Lower self control in childhood was found to predict poor health, lower wealth and increased likelihood of having committed crime by adulthood (Moffit et al, 2011). </a:t>
            </a:r>
          </a:p>
          <a:p>
            <a:r>
              <a:rPr lang="en-GB" dirty="0"/>
              <a:t>In a review of 207 SEL programs there were suggested gains of 11% on test outcomes, 25% on social and emotional skills and a reduction of 10% in classroom behaviour issues (CASEL, 2009). </a:t>
            </a:r>
          </a:p>
        </p:txBody>
      </p:sp>
    </p:spTree>
    <p:extLst>
      <p:ext uri="{BB962C8B-B14F-4D97-AF65-F5344CB8AC3E}">
        <p14:creationId xmlns:p14="http://schemas.microsoft.com/office/powerpoint/2010/main" val="3416245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bodyPr rtlCol="0" anchor="ctr"/>
      <a:lstStyle>
        <a:defPPr marL="285750" indent="-285750">
          <a:buFont typeface="Arial" pitchFamily="34" charset="0"/>
          <a:buChar char="•"/>
          <a:defRPr sz="1600" dirty="0">
            <a:solidFill>
              <a:prstClr val="black"/>
            </a:solidFill>
            <a:latin typeface="+mj-lt"/>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11477</TotalTime>
  <Words>1407</Words>
  <Application>Microsoft Office PowerPoint</Application>
  <PresentationFormat>On-screen Show (4:3)</PresentationFormat>
  <Paragraphs>129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Rounded MT Bold</vt:lpstr>
      <vt:lpstr>Calibri</vt:lpstr>
      <vt:lpstr>Century Gothic</vt:lpstr>
      <vt:lpstr>Courier New</vt:lpstr>
      <vt:lpstr>Monotype Corsiva</vt:lpstr>
      <vt:lpstr>Palatino Linotype</vt:lpstr>
      <vt:lpstr>XCCW Joined 23a</vt:lpstr>
      <vt:lpstr>Executive</vt:lpstr>
      <vt:lpstr>UNIQUE  </vt:lpstr>
      <vt:lpstr>ANXIETY BASED BEHAVIOURS</vt:lpstr>
      <vt:lpstr>PowerPoint Presentation</vt:lpstr>
      <vt:lpstr>PowerPoint Presentation</vt:lpstr>
      <vt:lpstr> </vt:lpstr>
      <vt:lpstr>INTERVENTION</vt:lpstr>
      <vt:lpstr>MASLOW’S HIERARCHY OF NEEDS</vt:lpstr>
      <vt:lpstr>PowerPoint Presentation</vt:lpstr>
      <vt:lpstr>BENEFITS OF SEL</vt:lpstr>
      <vt:lpstr>SEL INTERVENTION</vt:lpstr>
      <vt:lpstr>MASLOW’S HIERARCHY OF NEEDS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 Training</dc:title>
  <dc:creator>Toby</dc:creator>
  <cp:lastModifiedBy>Lauren</cp:lastModifiedBy>
  <cp:revision>203</cp:revision>
  <cp:lastPrinted>2015-02-04T15:27:04Z</cp:lastPrinted>
  <dcterms:created xsi:type="dcterms:W3CDTF">2013-01-08T18:37:41Z</dcterms:created>
  <dcterms:modified xsi:type="dcterms:W3CDTF">2018-06-18T13:22:59Z</dcterms:modified>
</cp:coreProperties>
</file>