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56" r:id="rId3"/>
    <p:sldId id="296" r:id="rId4"/>
    <p:sldId id="287" r:id="rId5"/>
    <p:sldId id="297" r:id="rId6"/>
    <p:sldId id="298" r:id="rId7"/>
    <p:sldId id="306" r:id="rId8"/>
    <p:sldId id="307" r:id="rId9"/>
    <p:sldId id="261" r:id="rId10"/>
    <p:sldId id="286" r:id="rId11"/>
    <p:sldId id="291" r:id="rId12"/>
    <p:sldId id="293" r:id="rId13"/>
    <p:sldId id="294" r:id="rId14"/>
    <p:sldId id="264" r:id="rId15"/>
    <p:sldId id="281" r:id="rId16"/>
    <p:sldId id="283" r:id="rId17"/>
    <p:sldId id="284" r:id="rId18"/>
    <p:sldId id="285" r:id="rId19"/>
    <p:sldId id="308" r:id="rId20"/>
    <p:sldId id="310" r:id="rId21"/>
    <p:sldId id="311" r:id="rId22"/>
    <p:sldId id="312" r:id="rId23"/>
    <p:sldId id="314" r:id="rId24"/>
    <p:sldId id="313" r:id="rId25"/>
    <p:sldId id="29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3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34D2D0-BA31-41DC-934C-E0E181ED90C5}" type="datetimeFigureOut">
              <a:rPr lang="en-GB" smtClean="0"/>
              <a:t>19/06/2018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924E2-78C6-4419-BF4A-6C947166B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644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19/06/2018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55600" y="2286000"/>
            <a:ext cx="8432800" cy="4238625"/>
          </a:xfrm>
          <a:prstGeom prst="rect">
            <a:avLst/>
          </a:prstGeom>
          <a:solidFill>
            <a:srgbClr val="B43E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8AC6CD"/>
              </a:solidFill>
            </a:endParaRPr>
          </a:p>
        </p:txBody>
      </p:sp>
      <p:pic>
        <p:nvPicPr>
          <p:cNvPr id="5" name="Picture 7" descr="BU WEB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358775"/>
            <a:ext cx="1306513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5600" y="2693988"/>
            <a:ext cx="8032750" cy="1470025"/>
          </a:xfrm>
          <a:noFill/>
        </p:spPr>
        <p:txBody>
          <a:bodyPr/>
          <a:lstStyle>
            <a:lvl1pPr>
              <a:defRPr sz="4000">
                <a:latin typeface="Comic Sans MS" pitchFamily="66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5600" y="4149725"/>
            <a:ext cx="8032750" cy="1871663"/>
          </a:xfrm>
        </p:spPr>
        <p:txBody>
          <a:bodyPr/>
          <a:lstStyle>
            <a:lvl1pPr marL="180975" indent="0">
              <a:buFontTx/>
              <a:buNone/>
              <a:defRPr sz="2800">
                <a:solidFill>
                  <a:schemeClr val="bg1"/>
                </a:solidFill>
                <a:latin typeface="Comic Sans MS" pitchFamily="66" charset="0"/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6000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Comic Sans MS" pitchFamily="66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70000"/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Comic Sans MS" pitchFamily="66" charset="0"/>
              </a:defRPr>
            </a:lvl1pPr>
            <a:lvl2pPr>
              <a:buSzPct val="70000"/>
              <a:buFont typeface="Wingdings" pitchFamily="2" charset="2"/>
              <a:buChar char="§"/>
              <a:defRPr sz="2000" b="1">
                <a:solidFill>
                  <a:srgbClr val="C00000"/>
                </a:solidFill>
                <a:latin typeface="Comic Sans MS" pitchFamily="66" charset="0"/>
              </a:defRPr>
            </a:lvl2pPr>
            <a:lvl3pPr>
              <a:buSzPct val="70000"/>
              <a:buFont typeface="Wingdings" pitchFamily="2" charset="2"/>
              <a:buChar char="§"/>
              <a:defRPr sz="2000" b="1">
                <a:solidFill>
                  <a:schemeClr val="accent2"/>
                </a:solidFill>
                <a:latin typeface="Comic Sans MS" pitchFamily="66" charset="0"/>
              </a:defRPr>
            </a:lvl3pPr>
            <a:lvl4pPr>
              <a:buSzPct val="70000"/>
              <a:buFont typeface="Wingdings" pitchFamily="2" charset="2"/>
              <a:buChar char="§"/>
              <a:defRPr sz="2000" b="1">
                <a:solidFill>
                  <a:srgbClr val="008000"/>
                </a:solidFill>
                <a:latin typeface="Comic Sans MS" pitchFamily="66" charset="0"/>
              </a:defRPr>
            </a:lvl4pPr>
            <a:lvl5pPr>
              <a:buSzPct val="70000"/>
              <a:buFont typeface="Wingdings" pitchFamily="2" charset="2"/>
              <a:buChar char="§"/>
              <a:defRPr sz="2000" b="1">
                <a:solidFill>
                  <a:srgbClr val="7030A0"/>
                </a:solidFill>
                <a:latin typeface="Comic Sans MS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4383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7957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1844675"/>
            <a:ext cx="4052888" cy="4646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0888" y="1844675"/>
            <a:ext cx="4054475" cy="4646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03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220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110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036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9682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6107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035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404813"/>
            <a:ext cx="2066925" cy="6086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404813"/>
            <a:ext cx="6049963" cy="6086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016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8175" y="404813"/>
            <a:ext cx="6716713" cy="10080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5600" y="1844675"/>
            <a:ext cx="4052888" cy="4646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0888" y="1844675"/>
            <a:ext cx="4054475" cy="4646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7307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8175" y="404813"/>
            <a:ext cx="6716713" cy="10080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55600" y="1844675"/>
            <a:ext cx="8259763" cy="4646613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72807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19/06/2018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19/06/2018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8175" y="404813"/>
            <a:ext cx="6716713" cy="1008062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1844675"/>
            <a:ext cx="8259763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pic>
        <p:nvPicPr>
          <p:cNvPr id="1028" name="Picture 7" descr="BU WEB 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358775"/>
            <a:ext cx="1306513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11"/>
          <p:cNvSpPr>
            <a:spLocks noChangeArrowheads="1"/>
          </p:cNvSpPr>
          <p:nvPr/>
        </p:nvSpPr>
        <p:spPr bwMode="auto">
          <a:xfrm>
            <a:off x="8648700" y="6483350"/>
            <a:ext cx="419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78A46BE3-D422-43A5-B8D1-20646600AFA5}" type="slidenum">
              <a:rPr lang="en-GB" altLang="en-US" sz="1200" smtClean="0"/>
              <a:pPr algn="r" eaLnBrk="1" hangingPunct="1">
                <a:defRPr/>
              </a:pPr>
              <a:t>‹#›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260247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marL="180975" indent="-180975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marL="180975" indent="-180975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2pPr>
      <a:lvl3pPr marL="180975" indent="-180975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3pPr>
      <a:lvl4pPr marL="180975" indent="-180975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4pPr>
      <a:lvl5pPr marL="180975" indent="-180975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5pPr>
      <a:lvl6pPr marL="638175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6pPr>
      <a:lvl7pPr marL="1095375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7pPr>
      <a:lvl8pPr marL="1552575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8pPr>
      <a:lvl9pPr marL="2009775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dap.net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1676400"/>
            <a:ext cx="1981200" cy="2590800"/>
          </a:xfrm>
        </p:spPr>
        <p:txBody>
          <a:bodyPr>
            <a:normAutofit/>
          </a:bodyPr>
          <a:lstStyle/>
          <a:p>
            <a:r>
              <a:rPr lang="en-GB" dirty="0"/>
              <a:t>Dr John McAlaney</a:t>
            </a:r>
          </a:p>
          <a:p>
            <a:r>
              <a:rPr lang="en-GB" dirty="0"/>
              <a:t>Bournemouth University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Are you normal? (Mis)perceptions of alcohol and drug use in adolescents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313348"/>
            <a:ext cx="20574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244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9076E7-34D5-433E-AEBB-6CF693A97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Additional Causes of misperception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D4D539-B764-4479-B264-6786CA519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905000"/>
            <a:ext cx="8407893" cy="4407408"/>
          </a:xfrm>
        </p:spPr>
        <p:txBody>
          <a:bodyPr>
            <a:normAutofit/>
          </a:bodyPr>
          <a:lstStyle/>
          <a:p>
            <a:r>
              <a:rPr lang="en-GB" sz="2800" dirty="0"/>
              <a:t>Pluralistic ignorance</a:t>
            </a:r>
          </a:p>
          <a:p>
            <a:endParaRPr lang="en-GB" sz="2800" dirty="0"/>
          </a:p>
          <a:p>
            <a:r>
              <a:rPr lang="en-GB" sz="2800" dirty="0"/>
              <a:t>False consensus</a:t>
            </a:r>
          </a:p>
          <a:p>
            <a:endParaRPr lang="en-GB" sz="2800" dirty="0"/>
          </a:p>
          <a:p>
            <a:r>
              <a:rPr lang="en-GB" sz="2800" dirty="0"/>
              <a:t>Memory biases</a:t>
            </a:r>
          </a:p>
          <a:p>
            <a:endParaRPr lang="en-GB" sz="2800" dirty="0"/>
          </a:p>
          <a:p>
            <a:r>
              <a:rPr lang="en-GB" sz="2800" dirty="0"/>
              <a:t>Group dynamics</a:t>
            </a:r>
          </a:p>
        </p:txBody>
      </p:sp>
    </p:spTree>
    <p:extLst>
      <p:ext uri="{BB962C8B-B14F-4D97-AF65-F5344CB8AC3E}">
        <p14:creationId xmlns:p14="http://schemas.microsoft.com/office/powerpoint/2010/main" val="3474153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17B55DDB-154E-422F-912F-0514BC1D3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Using social norms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B4C6E9-D434-4187-A31D-9CD1B9BC5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325" y="1752600"/>
            <a:ext cx="6480610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49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5584E1-F729-4C11-A3B6-A7909A10F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Using social norms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1B4AF9-01E8-400A-BA9F-947359957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876" y="1676400"/>
            <a:ext cx="5160247" cy="486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88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424936" cy="631870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7363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williamj\Desktop\Solus\Fife Social Norms\Carnegie College Photos\Scott Images\Digital Designs - 640x360\Elmwood Smoking STUDENTS1 640x3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7493000" cy="421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47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5572125" y="2436017"/>
            <a:ext cx="2571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dirty="0">
                <a:latin typeface="Georgia" pitchFamily="18" charset="0"/>
              </a:rPr>
              <a:t>Exercise</a:t>
            </a:r>
            <a:r>
              <a:rPr lang="en-GB" sz="1600" dirty="0">
                <a:latin typeface="Georgia" pitchFamily="18" charset="0"/>
              </a:rPr>
              <a:t> 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228725" y="2436018"/>
            <a:ext cx="2571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dirty="0">
                <a:latin typeface="Georgia" pitchFamily="18" charset="0"/>
              </a:rPr>
              <a:t>Sexual Health 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914400" y="6248400"/>
            <a:ext cx="2571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dirty="0">
                <a:latin typeface="Georgia" pitchFamily="18" charset="0"/>
              </a:rPr>
              <a:t>Smoking</a:t>
            </a:r>
            <a:r>
              <a:rPr lang="en-GB" sz="1600" dirty="0">
                <a:latin typeface="Georgia" pitchFamily="18" charset="0"/>
              </a:rPr>
              <a:t> </a:t>
            </a:r>
          </a:p>
        </p:txBody>
      </p:sp>
      <p:pic>
        <p:nvPicPr>
          <p:cNvPr id="11" name="Picture 26" descr="Social Norms - Smoking (Woman)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733800"/>
            <a:ext cx="4267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8" descr="Social Norms - Bed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04800"/>
            <a:ext cx="4114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9" descr="Social Norms - Hot &amp; Sweat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28600"/>
            <a:ext cx="4267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1" descr="SN-Alcohol3-240x12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6056" y="3698204"/>
            <a:ext cx="3686944" cy="2245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5410200" y="6248400"/>
            <a:ext cx="25161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dirty="0">
                <a:latin typeface="Georgia" pitchFamily="18" charset="0"/>
              </a:rPr>
              <a:t>Alcohol</a:t>
            </a:r>
            <a:r>
              <a:rPr lang="en-GB" sz="1600" dirty="0">
                <a:latin typeface="Georgia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32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Personalised feedback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294" y="1828800"/>
            <a:ext cx="5853412" cy="390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5949181"/>
            <a:ext cx="85173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Bewick, B. M., K. </a:t>
            </a:r>
            <a:r>
              <a:rPr lang="en-GB" sz="1200" dirty="0" err="1"/>
              <a:t>Trusler</a:t>
            </a:r>
            <a:r>
              <a:rPr lang="en-GB" sz="1200" dirty="0"/>
              <a:t>, B. </a:t>
            </a:r>
            <a:r>
              <a:rPr lang="en-GB" sz="1200" dirty="0" err="1"/>
              <a:t>Mulhern</a:t>
            </a:r>
            <a:r>
              <a:rPr lang="en-GB" sz="1200" dirty="0"/>
              <a:t>, M. </a:t>
            </a:r>
            <a:r>
              <a:rPr lang="en-GB" sz="1200" dirty="0" err="1"/>
              <a:t>Barkham</a:t>
            </a:r>
            <a:r>
              <a:rPr lang="en-GB" sz="1200" dirty="0"/>
              <a:t> and A. J. Hill (2008). "The feasibility and effectiveness of a web-based personalised feedback and social norms alcohol intervention in UK university students: A randomised control trial." </a:t>
            </a:r>
            <a:r>
              <a:rPr lang="en-GB" sz="1200" u="sng" dirty="0"/>
              <a:t>Addictive </a:t>
            </a:r>
            <a:r>
              <a:rPr lang="en-GB" sz="1200" u="sng" dirty="0" err="1"/>
              <a:t>Behaviors</a:t>
            </a:r>
            <a:r>
              <a:rPr lang="en-GB" sz="1200" u="sng" dirty="0"/>
              <a:t> </a:t>
            </a:r>
            <a:r>
              <a:rPr lang="en-GB" sz="1200" b="1" u="sng" dirty="0"/>
              <a:t>33</a:t>
            </a:r>
            <a:r>
              <a:rPr lang="en-GB" sz="1200" u="sng" dirty="0"/>
              <a:t>(9): 1192-1198</a:t>
            </a:r>
            <a:r>
              <a:rPr lang="en-GB" u="sng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9443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School activities</a:t>
            </a: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1043608" y="2060848"/>
            <a:ext cx="7056784" cy="4176464"/>
            <a:chOff x="812" y="1008"/>
            <a:chExt cx="4135" cy="285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2" y="1008"/>
              <a:ext cx="4136" cy="28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812" y="1008"/>
              <a:ext cx="4136" cy="28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1498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School activities</a:t>
            </a:r>
          </a:p>
        </p:txBody>
      </p:sp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1295401" y="2362200"/>
            <a:ext cx="6477000" cy="3686175"/>
            <a:chOff x="590" y="1008"/>
            <a:chExt cx="4579" cy="285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0" y="1008"/>
              <a:ext cx="4580" cy="28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590" y="1008"/>
              <a:ext cx="4580" cy="28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143000" y="6286500"/>
            <a:ext cx="671512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solidFill>
                  <a:srgbClr val="000000"/>
                </a:solidFill>
              </a:rPr>
              <a:t>Full report available at </a:t>
            </a:r>
            <a:r>
              <a:rPr lang="en-GB" sz="2400" dirty="0">
                <a:solidFill>
                  <a:srgbClr val="0000FF"/>
                </a:solidFill>
                <a:hlinkClick r:id="rId3"/>
              </a:rPr>
              <a:t>www.eudap.net</a:t>
            </a:r>
            <a:r>
              <a:rPr lang="en-GB" sz="2400" dirty="0">
                <a:solidFill>
                  <a:srgbClr val="000000"/>
                </a:solidFill>
              </a:rPr>
              <a:t>    </a:t>
            </a:r>
            <a:r>
              <a:rPr lang="en-GB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7972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Afgeronde rechthoek 38"/>
          <p:cNvSpPr/>
          <p:nvPr/>
        </p:nvSpPr>
        <p:spPr>
          <a:xfrm>
            <a:off x="4627563" y="5008563"/>
            <a:ext cx="3325812" cy="9366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BE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161925" y="3227388"/>
            <a:ext cx="3376613" cy="35623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nl-BE" b="1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3716338" y="66675"/>
            <a:ext cx="5122862" cy="6715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nl-BE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5" name="Toelichting met afgeronde rechthoek 4"/>
          <p:cNvSpPr/>
          <p:nvPr/>
        </p:nvSpPr>
        <p:spPr>
          <a:xfrm>
            <a:off x="1171575" y="3505200"/>
            <a:ext cx="2095500" cy="476250"/>
          </a:xfrm>
          <a:prstGeom prst="wedgeRoundRectCallout">
            <a:avLst>
              <a:gd name="adj1" fmla="val -68479"/>
              <a:gd name="adj2" fmla="val -6076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nl-BE" dirty="0">
                <a:solidFill>
                  <a:schemeClr val="bg1"/>
                </a:solidFill>
              </a:rPr>
              <a:t>Alcohol</a:t>
            </a:r>
          </a:p>
        </p:txBody>
      </p:sp>
      <p:sp>
        <p:nvSpPr>
          <p:cNvPr id="6" name="Toelichting met afgeronde rechthoek 5"/>
          <p:cNvSpPr/>
          <p:nvPr/>
        </p:nvSpPr>
        <p:spPr>
          <a:xfrm>
            <a:off x="1171575" y="4200525"/>
            <a:ext cx="2095500" cy="476250"/>
          </a:xfrm>
          <a:prstGeom prst="wedgeRoundRectCallout">
            <a:avLst>
              <a:gd name="adj1" fmla="val -66494"/>
              <a:gd name="adj2" fmla="val -1687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nl-BE" dirty="0"/>
              <a:t>Tobacco</a:t>
            </a:r>
          </a:p>
        </p:txBody>
      </p:sp>
      <p:sp>
        <p:nvSpPr>
          <p:cNvPr id="7" name="Toelichting met afgeronde rechthoek 6"/>
          <p:cNvSpPr/>
          <p:nvPr/>
        </p:nvSpPr>
        <p:spPr>
          <a:xfrm>
            <a:off x="1171575" y="4848225"/>
            <a:ext cx="2095500" cy="476250"/>
          </a:xfrm>
          <a:prstGeom prst="wedgeRoundRectCallout">
            <a:avLst>
              <a:gd name="adj1" fmla="val -68425"/>
              <a:gd name="adj2" fmla="val -3599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nl-BE" dirty="0"/>
              <a:t>Cannabis</a:t>
            </a:r>
          </a:p>
        </p:txBody>
      </p:sp>
      <p:sp>
        <p:nvSpPr>
          <p:cNvPr id="8" name="Toelichting met afgeronde rechthoek 7"/>
          <p:cNvSpPr/>
          <p:nvPr/>
        </p:nvSpPr>
        <p:spPr>
          <a:xfrm>
            <a:off x="1171575" y="5468938"/>
            <a:ext cx="2095500" cy="476250"/>
          </a:xfrm>
          <a:prstGeom prst="wedgeRoundRectCallout">
            <a:avLst>
              <a:gd name="adj1" fmla="val -67858"/>
              <a:gd name="adj2" fmla="val -2311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nl-BE" dirty="0" err="1"/>
              <a:t>Poly</a:t>
            </a:r>
            <a:r>
              <a:rPr lang="nl-BE" dirty="0"/>
              <a:t> </a:t>
            </a:r>
            <a:r>
              <a:rPr lang="nl-BE" dirty="0" err="1"/>
              <a:t>substance</a:t>
            </a:r>
            <a:r>
              <a:rPr lang="nl-BE" dirty="0"/>
              <a:t> </a:t>
            </a:r>
            <a:r>
              <a:rPr lang="nl-BE" dirty="0" err="1"/>
              <a:t>use</a:t>
            </a:r>
            <a:endParaRPr lang="nl-BE" dirty="0"/>
          </a:p>
        </p:txBody>
      </p:sp>
      <p:sp>
        <p:nvSpPr>
          <p:cNvPr id="11" name="Rechthoek 10"/>
          <p:cNvSpPr/>
          <p:nvPr/>
        </p:nvSpPr>
        <p:spPr>
          <a:xfrm>
            <a:off x="171450" y="66675"/>
            <a:ext cx="3367088" cy="30099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nl-BE" sz="1600" b="1">
              <a:solidFill>
                <a:schemeClr val="tx1"/>
              </a:solidFill>
              <a:ea typeface="MS PGothic" pitchFamily="34" charset="-128"/>
            </a:endParaRPr>
          </a:p>
        </p:txBody>
      </p:sp>
      <p:pic>
        <p:nvPicPr>
          <p:cNvPr id="1035" name="Afbeelding 12" descr="spin-logo.jpg"/>
          <p:cNvPicPr>
            <a:picLocks noChangeAspect="1"/>
          </p:cNvPicPr>
          <p:nvPr/>
        </p:nvPicPr>
        <p:blipFill>
          <a:blip r:embed="rId3" cstate="print"/>
          <a:srcRect l="34312" t="18358" r="58983" b="16328"/>
          <a:stretch>
            <a:fillRect/>
          </a:stretch>
        </p:blipFill>
        <p:spPr bwMode="auto">
          <a:xfrm>
            <a:off x="4324350" y="2805113"/>
            <a:ext cx="65088" cy="14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Afbeelding 12" descr="spin-logo.jpg"/>
          <p:cNvPicPr>
            <a:picLocks noChangeAspect="1"/>
          </p:cNvPicPr>
          <p:nvPr/>
        </p:nvPicPr>
        <p:blipFill>
          <a:blip r:embed="rId4" cstate="print"/>
          <a:srcRect l="58983" t="18358" r="34312" b="16328"/>
          <a:stretch>
            <a:fillRect/>
          </a:stretch>
        </p:blipFill>
        <p:spPr bwMode="auto">
          <a:xfrm>
            <a:off x="4418013" y="2847975"/>
            <a:ext cx="46037" cy="11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oelichting met afgeronde rechthoek 33"/>
          <p:cNvSpPr/>
          <p:nvPr/>
        </p:nvSpPr>
        <p:spPr>
          <a:xfrm>
            <a:off x="3871913" y="171450"/>
            <a:ext cx="4776787" cy="476250"/>
          </a:xfrm>
          <a:prstGeom prst="wedgeRoundRectCallout">
            <a:avLst>
              <a:gd name="adj1" fmla="val 6055"/>
              <a:gd name="adj2" fmla="val 67981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nl-BE" dirty="0">
                <a:solidFill>
                  <a:schemeClr val="bg1"/>
                </a:solidFill>
              </a:rPr>
              <a:t>Alcohol</a:t>
            </a:r>
          </a:p>
        </p:txBody>
      </p:sp>
      <p:sp>
        <p:nvSpPr>
          <p:cNvPr id="38" name="Afgeronde rechthoek 37"/>
          <p:cNvSpPr/>
          <p:nvPr/>
        </p:nvSpPr>
        <p:spPr>
          <a:xfrm>
            <a:off x="3871913" y="814388"/>
            <a:ext cx="4872037" cy="5900737"/>
          </a:xfrm>
          <a:prstGeom prst="roundRect">
            <a:avLst>
              <a:gd name="adj" fmla="val 1085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nl-BE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039" name="Tekstvak 38"/>
          <p:cNvSpPr txBox="1">
            <a:spLocks noChangeArrowheads="1"/>
          </p:cNvSpPr>
          <p:nvPr/>
        </p:nvSpPr>
        <p:spPr bwMode="auto">
          <a:xfrm>
            <a:off x="4090988" y="942975"/>
            <a:ext cx="4557712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BE" sz="1400" i="1"/>
              <a:t>How many… ?</a:t>
            </a:r>
          </a:p>
          <a:p>
            <a:endParaRPr lang="nl-BE" sz="1400"/>
          </a:p>
          <a:p>
            <a:r>
              <a:rPr lang="nl-BE" sz="1400" b="1"/>
              <a:t>You said</a:t>
            </a:r>
          </a:p>
          <a:p>
            <a:endParaRPr lang="nl-BE" sz="1400"/>
          </a:p>
          <a:p>
            <a:endParaRPr lang="nl-BE" sz="1400"/>
          </a:p>
          <a:p>
            <a:endParaRPr lang="nl-BE" sz="1400"/>
          </a:p>
          <a:p>
            <a:endParaRPr lang="nl-BE" sz="1400"/>
          </a:p>
          <a:p>
            <a:endParaRPr lang="nl-BE" sz="1400"/>
          </a:p>
          <a:p>
            <a:endParaRPr lang="nl-BE" sz="1400"/>
          </a:p>
          <a:p>
            <a:endParaRPr lang="nl-BE" sz="1400"/>
          </a:p>
          <a:p>
            <a:endParaRPr lang="nl-BE" sz="1400"/>
          </a:p>
          <a:p>
            <a:endParaRPr lang="nl-BE" sz="1400"/>
          </a:p>
          <a:p>
            <a:endParaRPr lang="nl-BE" sz="1400"/>
          </a:p>
          <a:p>
            <a:endParaRPr lang="nl-BE" sz="1400"/>
          </a:p>
          <a:p>
            <a:endParaRPr lang="nl-BE" sz="1400" i="1"/>
          </a:p>
          <a:p>
            <a:endParaRPr lang="nl-BE" sz="1400" i="1"/>
          </a:p>
          <a:p>
            <a:endParaRPr lang="nl-BE" sz="1400" i="1"/>
          </a:p>
          <a:p>
            <a:pPr algn="ctr"/>
            <a:endParaRPr lang="nl-BE" sz="1400" i="1"/>
          </a:p>
          <a:p>
            <a:pPr algn="ctr"/>
            <a:endParaRPr lang="nl-BE" sz="1400" i="1"/>
          </a:p>
          <a:p>
            <a:pPr algn="ctr"/>
            <a:endParaRPr lang="nl-BE" sz="1400" i="1"/>
          </a:p>
          <a:p>
            <a:pPr algn="ctr"/>
            <a:endParaRPr lang="nl-BE" sz="1400" i="1"/>
          </a:p>
          <a:p>
            <a:pPr algn="ctr"/>
            <a:endParaRPr lang="nl-BE" sz="1400" i="1"/>
          </a:p>
          <a:p>
            <a:pPr algn="ctr"/>
            <a:endParaRPr lang="nl-BE" sz="1400" i="1"/>
          </a:p>
        </p:txBody>
      </p:sp>
      <p:pic>
        <p:nvPicPr>
          <p:cNvPr id="1040" name="Afbeelding 12" descr="spin-logo.jpg"/>
          <p:cNvPicPr>
            <a:picLocks noChangeAspect="1"/>
          </p:cNvPicPr>
          <p:nvPr/>
        </p:nvPicPr>
        <p:blipFill>
          <a:blip r:embed="rId5" cstate="print"/>
          <a:srcRect l="34312" t="18358" r="58983" b="16328"/>
          <a:stretch>
            <a:fillRect/>
          </a:stretch>
        </p:blipFill>
        <p:spPr bwMode="auto">
          <a:xfrm>
            <a:off x="5994400" y="4629150"/>
            <a:ext cx="142875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Afbeelding 12" descr="spin-logo.jpg"/>
          <p:cNvPicPr>
            <a:picLocks noChangeAspect="1"/>
          </p:cNvPicPr>
          <p:nvPr/>
        </p:nvPicPr>
        <p:blipFill>
          <a:blip r:embed="rId5" cstate="print"/>
          <a:srcRect l="34312" t="18358" r="58983" b="16328"/>
          <a:stretch>
            <a:fillRect/>
          </a:stretch>
        </p:blipFill>
        <p:spPr bwMode="auto">
          <a:xfrm>
            <a:off x="6146800" y="4657725"/>
            <a:ext cx="142875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Afbeelding 12" descr="spin-logo.jpg"/>
          <p:cNvPicPr>
            <a:picLocks noChangeAspect="1"/>
          </p:cNvPicPr>
          <p:nvPr/>
        </p:nvPicPr>
        <p:blipFill>
          <a:blip r:embed="rId5" cstate="print"/>
          <a:srcRect l="34312" t="18358" r="58983" b="16328"/>
          <a:stretch>
            <a:fillRect/>
          </a:stretch>
        </p:blipFill>
        <p:spPr bwMode="auto">
          <a:xfrm>
            <a:off x="6327775" y="4600575"/>
            <a:ext cx="142875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3" name="Afbeelding 12" descr="spin-logo.jpg"/>
          <p:cNvPicPr>
            <a:picLocks noChangeAspect="1"/>
          </p:cNvPicPr>
          <p:nvPr/>
        </p:nvPicPr>
        <p:blipFill>
          <a:blip r:embed="rId5" cstate="print"/>
          <a:srcRect l="34312" t="18358" r="58983" b="16328"/>
          <a:stretch>
            <a:fillRect/>
          </a:stretch>
        </p:blipFill>
        <p:spPr bwMode="auto">
          <a:xfrm>
            <a:off x="209550" y="3505200"/>
            <a:ext cx="592138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Afbeelding 12" descr="spin-logo.jpg"/>
          <p:cNvPicPr>
            <a:picLocks noChangeAspect="1"/>
          </p:cNvPicPr>
          <p:nvPr/>
        </p:nvPicPr>
        <p:blipFill>
          <a:blip r:embed="rId5" cstate="print"/>
          <a:srcRect l="34312" t="18358" r="58983" b="16328"/>
          <a:stretch>
            <a:fillRect/>
          </a:stretch>
        </p:blipFill>
        <p:spPr bwMode="auto">
          <a:xfrm>
            <a:off x="6480175" y="4667250"/>
            <a:ext cx="142875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oelichting met afgeronde rechthoek 36"/>
          <p:cNvSpPr/>
          <p:nvPr/>
        </p:nvSpPr>
        <p:spPr>
          <a:xfrm>
            <a:off x="6253163" y="1325563"/>
            <a:ext cx="2095500" cy="527050"/>
          </a:xfrm>
          <a:prstGeom prst="wedgeRoundRectCallout">
            <a:avLst>
              <a:gd name="adj1" fmla="val -101063"/>
              <a:gd name="adj2" fmla="val -5609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nl-BE" sz="1400">
                <a:solidFill>
                  <a:schemeClr val="bg1"/>
                </a:solidFill>
                <a:ea typeface="MS PGothic" pitchFamily="34" charset="-128"/>
              </a:rPr>
              <a:t>‘I have 5 drinks on a typical night’</a:t>
            </a:r>
          </a:p>
        </p:txBody>
      </p:sp>
      <p:graphicFrame>
        <p:nvGraphicFramePr>
          <p:cNvPr id="1026" name="Grafiek 38"/>
          <p:cNvGraphicFramePr>
            <a:graphicFrameLocks/>
          </p:cNvGraphicFramePr>
          <p:nvPr/>
        </p:nvGraphicFramePr>
        <p:xfrm>
          <a:off x="4090988" y="2847975"/>
          <a:ext cx="4414837" cy="160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6" imgW="4413887" imgH="1609483" progId="Excel.Chart.8">
                  <p:embed/>
                </p:oleObj>
              </mc:Choice>
              <mc:Fallback>
                <p:oleObj r:id="rId6" imgW="4413887" imgH="1609483" progId="Excel.Chart.8">
                  <p:embed/>
                  <p:pic>
                    <p:nvPicPr>
                      <p:cNvPr id="1026" name="Grafiek 38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0988" y="2847975"/>
                        <a:ext cx="4414837" cy="1609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oelichting met afgeronde rechthoek 29"/>
          <p:cNvSpPr/>
          <p:nvPr/>
        </p:nvSpPr>
        <p:spPr>
          <a:xfrm>
            <a:off x="4141788" y="2024063"/>
            <a:ext cx="4373562" cy="673100"/>
          </a:xfrm>
          <a:prstGeom prst="wedgeRoundRectCallout">
            <a:avLst>
              <a:gd name="adj1" fmla="val -34471"/>
              <a:gd name="adj2" fmla="val -102506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nl-BE" sz="1400">
                <a:solidFill>
                  <a:schemeClr val="bg1"/>
                </a:solidFill>
                <a:ea typeface="MS PGothic" pitchFamily="34" charset="-128"/>
              </a:rPr>
              <a:t>‘I think the majority of male University of Bradford students have 10 drinks on a typical night’</a:t>
            </a:r>
          </a:p>
        </p:txBody>
      </p:sp>
      <p:pic>
        <p:nvPicPr>
          <p:cNvPr id="1047" name="Afbeelding 12" descr="spin-logo.jpg"/>
          <p:cNvPicPr>
            <a:picLocks noChangeAspect="1"/>
          </p:cNvPicPr>
          <p:nvPr/>
        </p:nvPicPr>
        <p:blipFill>
          <a:blip r:embed="rId5" cstate="print"/>
          <a:srcRect l="34312" t="18358" r="58983" b="16328"/>
          <a:stretch>
            <a:fillRect/>
          </a:stretch>
        </p:blipFill>
        <p:spPr bwMode="auto">
          <a:xfrm>
            <a:off x="4960938" y="1325563"/>
            <a:ext cx="14287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Afgeronde rechthoek 39"/>
          <p:cNvSpPr/>
          <p:nvPr/>
        </p:nvSpPr>
        <p:spPr>
          <a:xfrm>
            <a:off x="323850" y="171450"/>
            <a:ext cx="3057525" cy="27955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nl-BE" b="1" i="1">
                <a:solidFill>
                  <a:srgbClr val="000000"/>
                </a:solidFill>
                <a:ea typeface="MS PGothic" pitchFamily="34" charset="-128"/>
              </a:rPr>
              <a:t>Did you know?</a:t>
            </a:r>
          </a:p>
          <a:p>
            <a:endParaRPr lang="nl-BE" sz="1400" i="1">
              <a:solidFill>
                <a:srgbClr val="000000"/>
              </a:solidFill>
              <a:ea typeface="MS PGothic" pitchFamily="34" charset="-128"/>
            </a:endParaRPr>
          </a:p>
          <a:p>
            <a:r>
              <a:rPr lang="nl-BE" sz="1400" i="1">
                <a:solidFill>
                  <a:srgbClr val="000000"/>
                </a:solidFill>
                <a:ea typeface="MS PGothic" pitchFamily="34" charset="-128"/>
              </a:rPr>
              <a:t>… </a:t>
            </a:r>
            <a:r>
              <a:rPr lang="nl-BE" sz="2800" b="1">
                <a:solidFill>
                  <a:srgbClr val="C00000"/>
                </a:solidFill>
                <a:ea typeface="MS PGothic" pitchFamily="34" charset="-128"/>
              </a:rPr>
              <a:t>95% </a:t>
            </a:r>
            <a:r>
              <a:rPr lang="nl-BE" sz="1400">
                <a:solidFill>
                  <a:srgbClr val="000000"/>
                </a:solidFill>
                <a:ea typeface="MS PGothic" pitchFamily="34" charset="-128"/>
              </a:rPr>
              <a:t>Bradford University students  have never used amphetamines</a:t>
            </a:r>
            <a:endParaRPr lang="nl-BE" sz="1400" i="1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41" name="Afgeronde rechthoek 40"/>
          <p:cNvSpPr/>
          <p:nvPr/>
        </p:nvSpPr>
        <p:spPr>
          <a:xfrm>
            <a:off x="4595813" y="5249863"/>
            <a:ext cx="3527425" cy="46672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nl-BE" sz="1400" i="1" dirty="0" err="1"/>
              <a:t>What</a:t>
            </a:r>
            <a:r>
              <a:rPr lang="nl-BE" sz="1400" i="1" dirty="0"/>
              <a:t> </a:t>
            </a:r>
            <a:r>
              <a:rPr lang="nl-BE" sz="1400" i="1" dirty="0" err="1"/>
              <a:t>about</a:t>
            </a:r>
            <a:r>
              <a:rPr lang="nl-BE" sz="1400" i="1" dirty="0"/>
              <a:t> </a:t>
            </a:r>
            <a:r>
              <a:rPr lang="nl-BE" sz="1400" i="1" dirty="0" err="1"/>
              <a:t>drinking</a:t>
            </a:r>
            <a:r>
              <a:rPr lang="nl-BE" sz="1400" i="1" dirty="0"/>
              <a:t> </a:t>
            </a:r>
            <a:r>
              <a:rPr lang="nl-BE" sz="1400" i="1" dirty="0" err="1"/>
              <a:t>peak</a:t>
            </a:r>
            <a:r>
              <a:rPr lang="nl-BE" sz="1400" i="1" dirty="0"/>
              <a:t>? Click </a:t>
            </a:r>
            <a:r>
              <a:rPr lang="nl-BE" sz="1400" i="1" dirty="0" err="1"/>
              <a:t>here</a:t>
            </a:r>
            <a:r>
              <a:rPr lang="nl-BE" sz="1400" i="1" dirty="0"/>
              <a:t>!</a:t>
            </a:r>
          </a:p>
        </p:txBody>
      </p:sp>
      <p:sp>
        <p:nvSpPr>
          <p:cNvPr id="42" name="Afgeronde rechthoek 41"/>
          <p:cNvSpPr/>
          <p:nvPr/>
        </p:nvSpPr>
        <p:spPr>
          <a:xfrm>
            <a:off x="4611688" y="5938838"/>
            <a:ext cx="3525837" cy="46672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nl-BE" sz="1400" i="1" dirty="0" err="1"/>
              <a:t>What</a:t>
            </a:r>
            <a:r>
              <a:rPr lang="nl-BE" sz="1400" i="1" dirty="0"/>
              <a:t> </a:t>
            </a:r>
            <a:r>
              <a:rPr lang="nl-BE" sz="1400" i="1" dirty="0" err="1"/>
              <a:t>about</a:t>
            </a:r>
            <a:r>
              <a:rPr lang="nl-BE" sz="1400" i="1" dirty="0"/>
              <a:t> </a:t>
            </a:r>
            <a:r>
              <a:rPr lang="nl-BE" sz="1400" i="1" dirty="0" err="1"/>
              <a:t>getting</a:t>
            </a:r>
            <a:r>
              <a:rPr lang="nl-BE" sz="1400" i="1" dirty="0"/>
              <a:t> </a:t>
            </a:r>
            <a:r>
              <a:rPr lang="nl-BE" sz="1400" i="1" dirty="0" err="1"/>
              <a:t>drunk</a:t>
            </a:r>
            <a:r>
              <a:rPr lang="nl-BE" sz="1400" i="1" dirty="0"/>
              <a:t>? Click </a:t>
            </a:r>
            <a:r>
              <a:rPr lang="nl-BE" sz="1400" i="1" dirty="0" err="1"/>
              <a:t>here</a:t>
            </a:r>
            <a:r>
              <a:rPr lang="nl-BE" sz="1400" i="1" dirty="0"/>
              <a:t>!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0615" y="6124417"/>
            <a:ext cx="2157173" cy="427196"/>
          </a:xfrm>
          <a:prstGeom prst="round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682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EFF4F8-C9DE-459F-B930-E5B919878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423251"/>
            <a:ext cx="6019800" cy="601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71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files.farismon39.webnode.com/200000091-be602bf5a1/optical-illusion-wheels-circles-rotat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60" y="685801"/>
            <a:ext cx="7511040" cy="509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655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Efficacy and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b="0" dirty="0">
                <a:latin typeface="Calibri" panose="020F0502020204030204" pitchFamily="34" charset="0"/>
                <a:cs typeface="Calibri" panose="020F0502020204030204" pitchFamily="34" charset="0"/>
              </a:rPr>
              <a:t>Some criticisms of the social norms approach to reducing alcohol harm (e.g. </a:t>
            </a:r>
            <a:r>
              <a:rPr lang="en-GB" sz="2400" b="0" dirty="0" err="1">
                <a:latin typeface="Calibri" panose="020F0502020204030204" pitchFamily="34" charset="0"/>
                <a:cs typeface="Calibri" panose="020F0502020204030204" pitchFamily="34" charset="0"/>
              </a:rPr>
              <a:t>Foxcroft</a:t>
            </a:r>
            <a:r>
              <a:rPr lang="en-GB" sz="2400" b="0" dirty="0">
                <a:latin typeface="Calibri" panose="020F0502020204030204" pitchFamily="34" charset="0"/>
                <a:cs typeface="Calibri" panose="020F0502020204030204" pitchFamily="34" charset="0"/>
              </a:rPr>
              <a:t> et al. 2015)</a:t>
            </a:r>
          </a:p>
          <a:p>
            <a:pPr lvl="1"/>
            <a:r>
              <a:rPr lang="en-GB" sz="2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number of randomised control trials</a:t>
            </a:r>
          </a:p>
          <a:p>
            <a:pPr lvl="1"/>
            <a:r>
              <a:rPr lang="en-GB" sz="2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Variability of methodological rigour</a:t>
            </a:r>
          </a:p>
          <a:p>
            <a:pPr lvl="1"/>
            <a:r>
              <a:rPr lang="en-GB" sz="2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Lack of clarity on how the social norms campaign was implemented</a:t>
            </a:r>
          </a:p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b="0" dirty="0">
                <a:latin typeface="Calibri" panose="020F0502020204030204" pitchFamily="34" charset="0"/>
                <a:cs typeface="Calibri" panose="020F0502020204030204" pitchFamily="34" charset="0"/>
              </a:rPr>
              <a:t>However the finding that individuals, especially young adults, do overestimate alcohol use in their peers is strong and consistent</a:t>
            </a:r>
          </a:p>
        </p:txBody>
      </p:sp>
    </p:spTree>
    <p:extLst>
      <p:ext uri="{BB962C8B-B14F-4D97-AF65-F5344CB8AC3E}">
        <p14:creationId xmlns:p14="http://schemas.microsoft.com/office/powerpoint/2010/main" val="373330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E6D9B15-B197-43F2-881C-69EF6B87C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National Institute on alcohol abuse and alcoholism recent guidance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53AE45-C044-451E-A30B-A0DD29AAE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33" y="2133600"/>
            <a:ext cx="8305800" cy="373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35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Reactions to the social norms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0368" y="2132856"/>
            <a:ext cx="7727950" cy="3810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2400" b="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GB" sz="24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…we need to use the strengths of the social norms approach, together with the strengths of other experiences, to overcome huge behavioural challenges”</a:t>
            </a:r>
            <a:r>
              <a:rPr lang="en-GB" sz="2400" b="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Robert Madelin, EU Director General for Health and Consumer Protection</a:t>
            </a:r>
          </a:p>
          <a:p>
            <a:pPr eaLnBrk="1" hangingPunct="1">
              <a:lnSpc>
                <a:spcPct val="90000"/>
              </a:lnSpc>
              <a:buNone/>
            </a:pPr>
            <a:endParaRPr lang="en-GB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2400" b="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GB" sz="2400" b="0" i="1" dirty="0">
                <a:latin typeface="Calibri" panose="020F0502020204030204" pitchFamily="34" charset="0"/>
                <a:cs typeface="Calibri" panose="020F0502020204030204" pitchFamily="34" charset="0"/>
              </a:rPr>
              <a:t>I am convinced that it is a relatively simple and cost-effective means of achieving behavioural change. Most importantly, it is positive rather than negative. It does not condemn, preach or use scare tactics, and it works!” </a:t>
            </a:r>
          </a:p>
          <a:p>
            <a:pPr marL="45720" indent="0" eaLnBrk="1" hangingPunct="1">
              <a:lnSpc>
                <a:spcPct val="90000"/>
              </a:lnSpc>
              <a:buNone/>
            </a:pPr>
            <a:r>
              <a:rPr lang="en-GB" sz="2400" b="0" dirty="0">
                <a:latin typeface="Calibri" panose="020F0502020204030204" pitchFamily="34" charset="0"/>
                <a:cs typeface="Calibri" panose="020F0502020204030204" pitchFamily="34" charset="0"/>
              </a:rPr>
              <a:t>   Dr Bill Wilson, Member of the Scottish Parliament</a:t>
            </a:r>
          </a:p>
          <a:p>
            <a:pPr eaLnBrk="1" hangingPunct="1">
              <a:lnSpc>
                <a:spcPct val="90000"/>
              </a:lnSpc>
            </a:pPr>
            <a:endParaRPr lang="en-GB" sz="2400" dirty="0"/>
          </a:p>
          <a:p>
            <a:pPr eaLnBrk="1" hangingPunct="1">
              <a:lnSpc>
                <a:spcPct val="90000"/>
              </a:lnSpc>
              <a:buNone/>
            </a:pPr>
            <a:endParaRPr lang="en-GB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349975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67FBA88-D0F9-48C4-8FFD-BE9072CB8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2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9A970AA-BB25-48BE-816C-9AF32362C114}"/>
              </a:ext>
            </a:extLst>
          </p:cNvPr>
          <p:cNvSpPr txBox="1"/>
          <p:nvPr/>
        </p:nvSpPr>
        <p:spPr>
          <a:xfrm>
            <a:off x="2209800" y="54864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jmcalaney@bournemouth.ac.uk</a:t>
            </a:r>
          </a:p>
        </p:txBody>
      </p:sp>
    </p:spTree>
    <p:extLst>
      <p:ext uri="{BB962C8B-B14F-4D97-AF65-F5344CB8AC3E}">
        <p14:creationId xmlns:p14="http://schemas.microsoft.com/office/powerpoint/2010/main" val="205563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4DDA27-EDAE-4614-B61E-00992B1B6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85800"/>
            <a:ext cx="5715000" cy="3638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30238A-804E-44F3-834F-30E54CCF7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981200"/>
            <a:ext cx="5791200" cy="432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9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03ECD13-534C-4778-AA49-140AF13B6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19" y="438653"/>
            <a:ext cx="8498561" cy="59806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7999C4-91F2-4FAC-AB0A-7D4EC263F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6123665"/>
            <a:ext cx="7504826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1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8B225B-24F6-4F42-9BEF-6DA33A777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40" y="365494"/>
            <a:ext cx="8571719" cy="61270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AAFD57-9305-4C37-85D7-61C0637A5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6096000"/>
            <a:ext cx="7504826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88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Predictors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55599" y="1988841"/>
          <a:ext cx="8259765" cy="38143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1953">
                  <a:extLst>
                    <a:ext uri="{9D8B030D-6E8A-4147-A177-3AD203B41FA5}">
                      <a16:colId xmlns:a16="http://schemas.microsoft.com/office/drawing/2014/main" xmlns="" val="3012551356"/>
                    </a:ext>
                  </a:extLst>
                </a:gridCol>
                <a:gridCol w="1651953">
                  <a:extLst>
                    <a:ext uri="{9D8B030D-6E8A-4147-A177-3AD203B41FA5}">
                      <a16:colId xmlns:a16="http://schemas.microsoft.com/office/drawing/2014/main" xmlns="" val="3891141816"/>
                    </a:ext>
                  </a:extLst>
                </a:gridCol>
                <a:gridCol w="1651953">
                  <a:extLst>
                    <a:ext uri="{9D8B030D-6E8A-4147-A177-3AD203B41FA5}">
                      <a16:colId xmlns:a16="http://schemas.microsoft.com/office/drawing/2014/main" xmlns="" val="2931665466"/>
                    </a:ext>
                  </a:extLst>
                </a:gridCol>
                <a:gridCol w="1651953">
                  <a:extLst>
                    <a:ext uri="{9D8B030D-6E8A-4147-A177-3AD203B41FA5}">
                      <a16:colId xmlns:a16="http://schemas.microsoft.com/office/drawing/2014/main" xmlns="" val="3895109464"/>
                    </a:ext>
                  </a:extLst>
                </a:gridCol>
                <a:gridCol w="1651953">
                  <a:extLst>
                    <a:ext uri="{9D8B030D-6E8A-4147-A177-3AD203B41FA5}">
                      <a16:colId xmlns:a16="http://schemas.microsoft.com/office/drawing/2014/main" xmlns="" val="669266098"/>
                    </a:ext>
                  </a:extLst>
                </a:gridCol>
              </a:tblGrid>
              <a:tr h="2786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Alcohol use frequency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8618894"/>
                  </a:ext>
                </a:extLst>
              </a:tr>
              <a:tr h="2786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β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01676309"/>
                  </a:ext>
                </a:extLst>
              </a:tr>
              <a:tr h="542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Constant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.29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(-.77, 1.35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.54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0.589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70476510"/>
                  </a:ext>
                </a:extLst>
              </a:tr>
              <a:tr h="542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Perceived social norm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.31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(.25, .38)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.17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9.32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</a:rPr>
                        <a:t>&lt; .001</a:t>
                      </a:r>
                      <a:endParaRPr lang="en-GB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8257344"/>
                  </a:ext>
                </a:extLst>
              </a:tr>
              <a:tr h="542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Age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.04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(.0, .07)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.04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2.24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0.025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46485843"/>
                  </a:ext>
                </a:extLst>
              </a:tr>
              <a:tr h="542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Gender (male/ female)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0.00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(-.22, .22)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0.998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99387469"/>
                  </a:ext>
                </a:extLst>
              </a:tr>
              <a:tr h="542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Socialisation with peers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.45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(.34, .55)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.16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8.49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</a:rPr>
                        <a:t>&lt; .001</a:t>
                      </a:r>
                      <a:endParaRPr lang="en-GB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97496638"/>
                  </a:ext>
                </a:extLst>
              </a:tr>
              <a:tr h="542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Perceived typicality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.38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(.21, .55)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.08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4.40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</a:rPr>
                        <a:t>&lt; .001</a:t>
                      </a:r>
                      <a:endParaRPr lang="en-GB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1138478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5599" y="6009101"/>
            <a:ext cx="3208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</a:t>
            </a:r>
            <a:r>
              <a:rPr lang="en-GB" baseline="30000" dirty="0"/>
              <a:t>2</a:t>
            </a:r>
            <a:r>
              <a:rPr lang="en-GB" dirty="0"/>
              <a:t> for alcohol frequency = .07</a:t>
            </a:r>
          </a:p>
        </p:txBody>
      </p:sp>
    </p:spTree>
    <p:extLst>
      <p:ext uri="{BB962C8B-B14F-4D97-AF65-F5344CB8AC3E}">
        <p14:creationId xmlns:p14="http://schemas.microsoft.com/office/powerpoint/2010/main" val="575371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Predictors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654399"/>
              </p:ext>
            </p:extLst>
          </p:nvPr>
        </p:nvGraphicFramePr>
        <p:xfrm>
          <a:off x="355600" y="1981200"/>
          <a:ext cx="8259765" cy="40059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1953">
                  <a:extLst>
                    <a:ext uri="{9D8B030D-6E8A-4147-A177-3AD203B41FA5}">
                      <a16:colId xmlns:a16="http://schemas.microsoft.com/office/drawing/2014/main" xmlns="" val="1075632187"/>
                    </a:ext>
                  </a:extLst>
                </a:gridCol>
                <a:gridCol w="1651953">
                  <a:extLst>
                    <a:ext uri="{9D8B030D-6E8A-4147-A177-3AD203B41FA5}">
                      <a16:colId xmlns:a16="http://schemas.microsoft.com/office/drawing/2014/main" xmlns="" val="803742441"/>
                    </a:ext>
                  </a:extLst>
                </a:gridCol>
                <a:gridCol w="1651953">
                  <a:extLst>
                    <a:ext uri="{9D8B030D-6E8A-4147-A177-3AD203B41FA5}">
                      <a16:colId xmlns:a16="http://schemas.microsoft.com/office/drawing/2014/main" xmlns="" val="1182384701"/>
                    </a:ext>
                  </a:extLst>
                </a:gridCol>
                <a:gridCol w="1651953">
                  <a:extLst>
                    <a:ext uri="{9D8B030D-6E8A-4147-A177-3AD203B41FA5}">
                      <a16:colId xmlns:a16="http://schemas.microsoft.com/office/drawing/2014/main" xmlns="" val="2426459320"/>
                    </a:ext>
                  </a:extLst>
                </a:gridCol>
                <a:gridCol w="1651953">
                  <a:extLst>
                    <a:ext uri="{9D8B030D-6E8A-4147-A177-3AD203B41FA5}">
                      <a16:colId xmlns:a16="http://schemas.microsoft.com/office/drawing/2014/main" xmlns="" val="1179389737"/>
                    </a:ext>
                  </a:extLst>
                </a:gridCol>
              </a:tblGrid>
              <a:tr h="3982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Alcohol use quantity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97160867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</a:rPr>
                        <a:t>β</a:t>
                      </a:r>
                      <a:endParaRPr lang="en-GB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endParaRPr lang="en-GB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endParaRPr lang="en-GB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10412784"/>
                  </a:ext>
                </a:extLst>
              </a:tr>
              <a:tr h="542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Constant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-.98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(-2.1, 1.33)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.57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-1.73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.084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92081809"/>
                  </a:ext>
                </a:extLst>
              </a:tr>
              <a:tr h="542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Perceived social norm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.69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(.66, .73)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.02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36.12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</a:rPr>
                        <a:t>&lt; .001</a:t>
                      </a:r>
                      <a:endParaRPr lang="en-GB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79902207"/>
                  </a:ext>
                </a:extLst>
              </a:tr>
              <a:tr h="542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Age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-.01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(-.44, .03)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.02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-.37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.713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45529525"/>
                  </a:ext>
                </a:extLst>
              </a:tr>
              <a:tr h="542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Gender (male/ female)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-.67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(-.94, -.39)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.14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-4.85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</a:rPr>
                        <a:t>&lt; .001</a:t>
                      </a:r>
                      <a:endParaRPr lang="en-GB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14671152"/>
                  </a:ext>
                </a:extLst>
              </a:tr>
              <a:tr h="542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Socialisation with peers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.46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(.33, .58)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.06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7.20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</a:rPr>
                        <a:t>&lt; .001</a:t>
                      </a:r>
                      <a:endParaRPr lang="en-GB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40754133"/>
                  </a:ext>
                </a:extLst>
              </a:tr>
              <a:tr h="542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Perceived typicality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.31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(.1, .51)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.10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2.96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</a:rPr>
                        <a:t>&lt; .001</a:t>
                      </a:r>
                      <a:endParaRPr lang="en-GB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7064811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5600" y="6218072"/>
            <a:ext cx="3208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</a:t>
            </a:r>
            <a:r>
              <a:rPr lang="en-GB" baseline="30000" dirty="0"/>
              <a:t>2</a:t>
            </a:r>
            <a:r>
              <a:rPr lang="en-GB" dirty="0"/>
              <a:t> for alcohol quantity = .34</a:t>
            </a:r>
          </a:p>
        </p:txBody>
      </p:sp>
    </p:spTree>
    <p:extLst>
      <p:ext uri="{BB962C8B-B14F-4D97-AF65-F5344CB8AC3E}">
        <p14:creationId xmlns:p14="http://schemas.microsoft.com/office/powerpoint/2010/main" val="510548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MEDIA</a:t>
            </a:r>
          </a:p>
        </p:txBody>
      </p:sp>
      <p:sp>
        <p:nvSpPr>
          <p:cNvPr id="12291" name="Content Placeholder 3"/>
          <p:cNvSpPr>
            <a:spLocks noGrp="1"/>
          </p:cNvSpPr>
          <p:nvPr>
            <p:ph idx="1"/>
          </p:nvPr>
        </p:nvSpPr>
        <p:spPr>
          <a:xfrm>
            <a:off x="510964" y="2133600"/>
            <a:ext cx="8259763" cy="4142408"/>
          </a:xfrm>
        </p:spPr>
        <p:txBody>
          <a:bodyPr>
            <a:normAutofit lnSpcReduction="10000"/>
          </a:bodyPr>
          <a:lstStyle/>
          <a:p>
            <a:pPr marL="341313" indent="-341313" eaLnBrk="1" hangingPunct="1">
              <a:spcBef>
                <a:spcPts val="7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b="0" dirty="0">
                <a:solidFill>
                  <a:srgbClr val="000000"/>
                </a:solidFill>
                <a:latin typeface="Calibri" pitchFamily="34" charset="0"/>
              </a:rPr>
              <a:t>Third of Brits binge drink once a week… a quarter of over 45s drink EVERY day’ – The Sun, UK</a:t>
            </a:r>
          </a:p>
          <a:p>
            <a:pPr marL="341313" indent="-341313" eaLnBrk="1" hangingPunct="1"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 b="0" dirty="0">
              <a:solidFill>
                <a:srgbClr val="000000"/>
              </a:solidFill>
              <a:latin typeface="Calibri" pitchFamily="34" charset="0"/>
            </a:endParaRPr>
          </a:p>
          <a:p>
            <a:pPr marL="341313" indent="-341313" eaLnBrk="1" hangingPunct="1">
              <a:spcBef>
                <a:spcPts val="7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b="0" dirty="0">
                <a:solidFill>
                  <a:srgbClr val="000000"/>
                </a:solidFill>
                <a:latin typeface="Calibri" pitchFamily="34" charset="0"/>
              </a:rPr>
              <a:t>‘Teens in grip of grog’ – The Herald Sun, Australia</a:t>
            </a:r>
          </a:p>
          <a:p>
            <a:pPr marL="341313" indent="-341313" eaLnBrk="1" hangingPunct="1"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 b="0" dirty="0">
              <a:solidFill>
                <a:srgbClr val="000000"/>
              </a:solidFill>
              <a:latin typeface="Calibri" pitchFamily="34" charset="0"/>
            </a:endParaRPr>
          </a:p>
          <a:p>
            <a:pPr marL="341313" indent="-341313" eaLnBrk="1" hangingPunct="1">
              <a:spcBef>
                <a:spcPts val="7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b="0" dirty="0">
                <a:solidFill>
                  <a:srgbClr val="000000"/>
                </a:solidFill>
                <a:latin typeface="Calibri" pitchFamily="34" charset="0"/>
              </a:rPr>
              <a:t>‘Danish teenagers drink three times more than Russians’ – Danish news website        </a:t>
            </a:r>
          </a:p>
          <a:p>
            <a:pPr marL="341313" indent="-341313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21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42B5A4E-A56D-43A9-84E0-3F65BD439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613122"/>
            <a:ext cx="3886200" cy="563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301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Bu">
  <a:themeElements>
    <a:clrScheme name="Arial Academic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 Academic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rial Academ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ial Academic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ial Academic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ial Academic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ial Academic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ial Academic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ial Academic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ial Academic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ial Academic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ial Academic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ial Academic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ial Academic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898</TotalTime>
  <Words>623</Words>
  <Application>Microsoft Office PowerPoint</Application>
  <PresentationFormat>On-screen Show (4:3)</PresentationFormat>
  <Paragraphs>164</Paragraphs>
  <Slides>24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MS PGothic</vt:lpstr>
      <vt:lpstr>Arial</vt:lpstr>
      <vt:lpstr>Calibri</vt:lpstr>
      <vt:lpstr>Comic Sans MS</vt:lpstr>
      <vt:lpstr>Franklin Gothic Medium</vt:lpstr>
      <vt:lpstr>Georgia</vt:lpstr>
      <vt:lpstr>Wingdings</vt:lpstr>
      <vt:lpstr>Wingdings 2</vt:lpstr>
      <vt:lpstr>Grid</vt:lpstr>
      <vt:lpstr>ThemeBu</vt:lpstr>
      <vt:lpstr>Microsoft Excel Chart</vt:lpstr>
      <vt:lpstr>Are you normal? (Mis)perceptions of alcohol and drug use in adolescents </vt:lpstr>
      <vt:lpstr>PowerPoint Presentation</vt:lpstr>
      <vt:lpstr>PowerPoint Presentation</vt:lpstr>
      <vt:lpstr>PowerPoint Presentation</vt:lpstr>
      <vt:lpstr>PowerPoint Presentation</vt:lpstr>
      <vt:lpstr>Predictors</vt:lpstr>
      <vt:lpstr>Predictors</vt:lpstr>
      <vt:lpstr>MEDIA</vt:lpstr>
      <vt:lpstr>PowerPoint Presentation</vt:lpstr>
      <vt:lpstr>Additional Causes of misperception</vt:lpstr>
      <vt:lpstr>Using social norms</vt:lpstr>
      <vt:lpstr>Using social norms</vt:lpstr>
      <vt:lpstr>PowerPoint Presentation</vt:lpstr>
      <vt:lpstr>PowerPoint Presentation</vt:lpstr>
      <vt:lpstr>PowerPoint Presentation</vt:lpstr>
      <vt:lpstr>Personalised feedback</vt:lpstr>
      <vt:lpstr>School activities</vt:lpstr>
      <vt:lpstr>School activities</vt:lpstr>
      <vt:lpstr>PowerPoint Presentation</vt:lpstr>
      <vt:lpstr>PowerPoint Presentation</vt:lpstr>
      <vt:lpstr>Efficacy and challenges</vt:lpstr>
      <vt:lpstr>National Institute on alcohol abuse and alcoholism recent guidance</vt:lpstr>
      <vt:lpstr>Reactions to the social norms approach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Only a joke: Banter, misogyny and gender attitudes online</dc:title>
  <dc:creator>John McAlaney</dc:creator>
  <cp:lastModifiedBy>Helena</cp:lastModifiedBy>
  <cp:revision>67</cp:revision>
  <dcterms:created xsi:type="dcterms:W3CDTF">2006-08-16T00:00:00Z</dcterms:created>
  <dcterms:modified xsi:type="dcterms:W3CDTF">2018-06-19T08:19:57Z</dcterms:modified>
</cp:coreProperties>
</file>