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303" r:id="rId2"/>
    <p:sldId id="326" r:id="rId3"/>
    <p:sldId id="387" r:id="rId4"/>
    <p:sldId id="339" r:id="rId5"/>
    <p:sldId id="340" r:id="rId6"/>
    <p:sldId id="386" r:id="rId7"/>
    <p:sldId id="388" r:id="rId8"/>
    <p:sldId id="374" r:id="rId9"/>
    <p:sldId id="338" r:id="rId10"/>
    <p:sldId id="356" r:id="rId11"/>
    <p:sldId id="331" r:id="rId12"/>
    <p:sldId id="353" r:id="rId13"/>
    <p:sldId id="354" r:id="rId14"/>
    <p:sldId id="385" r:id="rId15"/>
    <p:sldId id="389" r:id="rId16"/>
    <p:sldId id="362" r:id="rId17"/>
    <p:sldId id="367" r:id="rId18"/>
    <p:sldId id="368" r:id="rId19"/>
    <p:sldId id="390" r:id="rId20"/>
    <p:sldId id="391" r:id="rId21"/>
    <p:sldId id="369" r:id="rId22"/>
    <p:sldId id="372" r:id="rId23"/>
    <p:sldId id="370" r:id="rId24"/>
    <p:sldId id="371" r:id="rId25"/>
    <p:sldId id="383" r:id="rId26"/>
    <p:sldId id="375" r:id="rId2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040"/>
    <a:srgbClr val="FFFFFF"/>
    <a:srgbClr val="FFC000"/>
    <a:srgbClr val="AACAE2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3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59"/>
    </p:cViewPr>
  </p:sorterViewPr>
  <p:notesViewPr>
    <p:cSldViewPr>
      <p:cViewPr varScale="1">
        <p:scale>
          <a:sx n="66" d="100"/>
          <a:sy n="66" d="100"/>
        </p:scale>
        <p:origin x="-2796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1629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9" tIns="45544" rIns="91089" bIns="45544" numCol="1" anchor="t" anchorCtr="0" compatLnSpc="1">
            <a:prstTxWarp prst="textNoShape">
              <a:avLst/>
            </a:prstTxWarp>
          </a:bodyPr>
          <a:lstStyle>
            <a:lvl1pPr defTabSz="910499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60" y="1"/>
            <a:ext cx="2891628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9" tIns="45544" rIns="91089" bIns="45544" numCol="1" anchor="t" anchorCtr="0" compatLnSpc="1">
            <a:prstTxWarp prst="textNoShape">
              <a:avLst/>
            </a:prstTxWarp>
          </a:bodyPr>
          <a:lstStyle>
            <a:lvl1pPr algn="r" defTabSz="910499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353"/>
            <a:ext cx="2891629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9" tIns="45544" rIns="91089" bIns="45544" numCol="1" anchor="b" anchorCtr="0" compatLnSpc="1">
            <a:prstTxWarp prst="textNoShape">
              <a:avLst/>
            </a:prstTxWarp>
          </a:bodyPr>
          <a:lstStyle>
            <a:lvl1pPr defTabSz="910499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60" y="9432353"/>
            <a:ext cx="2891628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9" tIns="45544" rIns="91089" bIns="45544" numCol="1" anchor="b" anchorCtr="0" compatLnSpc="1">
            <a:prstTxWarp prst="textNoShape">
              <a:avLst/>
            </a:prstTxWarp>
          </a:bodyPr>
          <a:lstStyle>
            <a:lvl1pPr algn="r" defTabSz="910499">
              <a:defRPr sz="1200" smtClean="0"/>
            </a:lvl1pPr>
          </a:lstStyle>
          <a:p>
            <a:pPr>
              <a:defRPr/>
            </a:pPr>
            <a:fld id="{1DAC16E0-35D2-45F5-9FF1-828BA79425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7628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207" cy="48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defTabSz="939379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87899" y="0"/>
            <a:ext cx="2878207" cy="48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algn="r" defTabSz="939379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3913" y="720725"/>
            <a:ext cx="5018087" cy="3765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93" y="4726186"/>
            <a:ext cx="4846721" cy="448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833"/>
            <a:ext cx="2878207" cy="48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defTabSz="939379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7899" y="9450833"/>
            <a:ext cx="2878207" cy="48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algn="r" defTabSz="939379">
              <a:defRPr sz="1200" smtClean="0"/>
            </a:lvl1pPr>
          </a:lstStyle>
          <a:p>
            <a:pPr>
              <a:defRPr/>
            </a:pPr>
            <a:fld id="{811DBDC4-882C-4697-910C-6E3B635536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272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379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1375" indent="-273606" defTabSz="939379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4423" indent="-218885" defTabSz="939379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2192" indent="-218885" defTabSz="939379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9961" indent="-218885" defTabSz="939379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7730" indent="-218885" defTabSz="9393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5499" indent="-218885" defTabSz="9393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83268" indent="-218885" defTabSz="9393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21037" indent="-218885" defTabSz="9393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87A0EF-01EB-4BFB-937E-40984D3AD77A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75058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D4119-779E-496E-9982-AD307015D69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-25078" y="6721721"/>
            <a:ext cx="9169078" cy="1362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>
                <a:solidFill>
                  <a:schemeClr val="bg1"/>
                </a:solidFill>
              </a:rPr>
              <a:t>SHEU</a:t>
            </a:r>
            <a:r>
              <a:rPr lang="en-GB" sz="1100" dirty="0">
                <a:solidFill>
                  <a:schemeClr val="bg1"/>
                </a:solidFill>
              </a:rPr>
              <a:t>  Schools and Students Health Education Unit, Exeter                                                                                                                                                    www.sheu.org.uk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29982-FFA7-4503-8729-8526244D58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010E3-1912-4E6F-B2D6-A981F517FD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-25078" y="6721721"/>
            <a:ext cx="9169078" cy="1362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>
                <a:solidFill>
                  <a:schemeClr val="bg1"/>
                </a:solidFill>
              </a:rPr>
              <a:t>SHEU</a:t>
            </a:r>
            <a:r>
              <a:rPr lang="en-GB" sz="1100" dirty="0">
                <a:solidFill>
                  <a:schemeClr val="bg1"/>
                </a:solidFill>
              </a:rPr>
              <a:t>  Schools and Students Health Education Unit, Exeter                                                                                                                                                    www.sheu.org.uk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4521F-8EB3-4FEF-B025-D49714CE8E4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98138-15C4-4455-BA7A-41738BBCC8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-25078" y="6721721"/>
            <a:ext cx="9169078" cy="1362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>
                <a:solidFill>
                  <a:schemeClr val="bg1"/>
                </a:solidFill>
              </a:rPr>
              <a:t>SHEU</a:t>
            </a:r>
            <a:r>
              <a:rPr lang="en-GB" sz="1100" dirty="0">
                <a:solidFill>
                  <a:schemeClr val="bg1"/>
                </a:solidFill>
              </a:rPr>
              <a:t>  Schools and Students Health Education Unit, Exeter                                                                                                                                                    www.sheu.org.uk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238D9-A857-414B-BC7D-B0483BA243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E9292-A4F7-4C81-BF23-4BF8A06EF7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E7F23-D542-4E35-AACD-14807DFDF4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4E9B8-A087-4F78-AE28-1C03F8A8698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-25078" y="6721721"/>
            <a:ext cx="9169078" cy="1362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>
                <a:solidFill>
                  <a:schemeClr val="bg1"/>
                </a:solidFill>
              </a:rPr>
              <a:t>SHEU</a:t>
            </a:r>
            <a:r>
              <a:rPr lang="en-GB" sz="1100" dirty="0">
                <a:solidFill>
                  <a:schemeClr val="bg1"/>
                </a:solidFill>
              </a:rPr>
              <a:t>  Schools and Students Health Education Unit, Exeter                                                                                                                                                    www.sheu.org.uk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DD36F-C75E-41A7-9182-E857077E2D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-25078" y="6721721"/>
            <a:ext cx="9169078" cy="1362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>
                <a:solidFill>
                  <a:schemeClr val="bg1"/>
                </a:solidFill>
              </a:rPr>
              <a:t>SHEU</a:t>
            </a:r>
            <a:r>
              <a:rPr lang="en-GB" sz="1100" dirty="0">
                <a:solidFill>
                  <a:schemeClr val="bg1"/>
                </a:solidFill>
              </a:rPr>
              <a:t>  Schools and Students Health Education Unit, Exeter                                                                                                                                                    www.sheu.org.uk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9EE94-AF33-4DBA-B9C9-B0FAEE8FBAC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-25078" y="6721721"/>
            <a:ext cx="9169078" cy="1362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>
                <a:solidFill>
                  <a:schemeClr val="bg1"/>
                </a:solidFill>
              </a:rPr>
              <a:t>SHEU</a:t>
            </a:r>
            <a:r>
              <a:rPr lang="en-GB" sz="1100" dirty="0">
                <a:solidFill>
                  <a:schemeClr val="bg1"/>
                </a:solidFill>
              </a:rPr>
              <a:t>  Schools and Students Health Education Unit, Exeter                                                                                                                                                    www.sheu.org.uk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B2C694-56DD-4C33-B9F8-A16977D73A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-25078" y="6721721"/>
            <a:ext cx="9169078" cy="1362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>
                <a:solidFill>
                  <a:schemeClr val="bg1"/>
                </a:solidFill>
              </a:rPr>
              <a:t>SHEU</a:t>
            </a:r>
            <a:r>
              <a:rPr lang="en-GB" sz="1100" dirty="0">
                <a:solidFill>
                  <a:schemeClr val="bg1"/>
                </a:solidFill>
              </a:rPr>
              <a:t>  Schools and Students Health Education Unit, Exeter                                                                                                                                                    www.sheu.org.uk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5.bin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1.xls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1306" y="2279505"/>
            <a:ext cx="8915400" cy="1553344"/>
          </a:xfrm>
        </p:spPr>
        <p:txBody>
          <a:bodyPr>
            <a:normAutofit/>
          </a:bodyPr>
          <a:lstStyle/>
          <a:p>
            <a:r>
              <a:rPr lang="en-GB" altLang="en-US" sz="4000" b="1" dirty="0"/>
              <a:t>Trends in drug and alcohol use among young people and some connections</a:t>
            </a:r>
            <a:endParaRPr lang="en-GB" altLang="en-US" sz="4000" dirty="0">
              <a:solidFill>
                <a:srgbClr val="003399"/>
              </a:solidFill>
            </a:endParaRP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32656"/>
            <a:ext cx="8352928" cy="1800200"/>
          </a:xfrm>
          <a:noFill/>
        </p:spPr>
        <p:txBody>
          <a:bodyPr>
            <a:normAutofit/>
          </a:bodyPr>
          <a:lstStyle/>
          <a:p>
            <a:r>
              <a:rPr lang="en-GB" altLang="en-US" sz="2800" dirty="0"/>
              <a:t>AET/Mentor </a:t>
            </a:r>
            <a:r>
              <a:rPr lang="en-GB" dirty="0"/>
              <a:t>Alcohol and Drugs Education Conference</a:t>
            </a:r>
          </a:p>
          <a:p>
            <a:r>
              <a:rPr lang="en-GB" dirty="0"/>
              <a:t>Thursday 21 June 2018</a:t>
            </a:r>
            <a:r>
              <a:rPr lang="en-GB" altLang="en-US" sz="2000" dirty="0"/>
              <a:t>, </a:t>
            </a:r>
            <a:r>
              <a:rPr lang="en-GB" dirty="0"/>
              <a:t>Liverpool John </a:t>
            </a:r>
            <a:r>
              <a:rPr lang="en-GB" dirty="0" err="1"/>
              <a:t>Moores</a:t>
            </a:r>
            <a:r>
              <a:rPr lang="en-GB" dirty="0"/>
              <a:t> University</a:t>
            </a:r>
            <a:endParaRPr lang="en-GB" altLang="en-US" sz="2000" dirty="0"/>
          </a:p>
          <a:p>
            <a:r>
              <a:rPr lang="en-GB" b="1" dirty="0"/>
              <a:t>Evidence-based best practice in alcohol and drugs education: empowering young people to make healthy choices in the classroom and beyond</a:t>
            </a: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-107294" y="4007697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Monotype Sorts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GB" altLang="en-US" sz="2000" kern="0" dirty="0"/>
              <a:t>Dr David Regis, Schools Health Education Unit, Exeter</a:t>
            </a:r>
            <a:br>
              <a:rPr lang="en-GB" altLang="en-US" sz="2000" kern="0" dirty="0"/>
            </a:br>
            <a:r>
              <a:rPr lang="en-GB" altLang="en-US" sz="2000" b="1" i="1" kern="0" dirty="0"/>
              <a:t>www.sheu.org.uk</a:t>
            </a:r>
          </a:p>
        </p:txBody>
      </p:sp>
      <p:pic>
        <p:nvPicPr>
          <p:cNvPr id="56322" name="Picture 2" descr="\\SHEUSMESERVER\sheufiles\sheu2\sheu2\CLIPART\SHEU\SHEU letter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2016224" cy="68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generated with very high confidence">
            <a:extLst>
              <a:ext uri="{FF2B5EF4-FFF2-40B4-BE49-F238E27FC236}">
                <a16:creationId xmlns="" xmlns:a16="http://schemas.microsoft.com/office/drawing/2014/main" id="{26657854-BB39-4A27-ADDB-CBC8F856B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2" b="58400"/>
          <a:stretch/>
        </p:blipFill>
        <p:spPr>
          <a:xfrm>
            <a:off x="-612576" y="1700809"/>
            <a:ext cx="10758439" cy="4926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72400" cy="1143000"/>
          </a:xfrm>
        </p:spPr>
        <p:txBody>
          <a:bodyPr/>
          <a:lstStyle/>
          <a:p>
            <a:r>
              <a:rPr lang="en-GB" b="1" dirty="0"/>
              <a:t>Conceptions 1969-2014</a:t>
            </a:r>
            <a:br>
              <a:rPr lang="en-GB" b="1" dirty="0"/>
            </a:br>
            <a:r>
              <a:rPr lang="en-GB" sz="2000" b="1" dirty="0"/>
              <a:t>Under 18 conception rate, 1969 to 2014 England and Wales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3009081" y="6396335"/>
            <a:ext cx="6102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Source: Office for National Statistics</a:t>
            </a:r>
          </a:p>
        </p:txBody>
      </p:sp>
    </p:spTree>
    <p:extLst>
      <p:ext uri="{BB962C8B-B14F-4D97-AF65-F5344CB8AC3E}">
        <p14:creationId xmlns:p14="http://schemas.microsoft.com/office/powerpoint/2010/main" val="182805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27584" y="197768"/>
            <a:ext cx="7772400" cy="854968"/>
          </a:xfrm>
        </p:spPr>
        <p:txBody>
          <a:bodyPr/>
          <a:lstStyle/>
          <a:p>
            <a:r>
              <a:rPr lang="en-GB" altLang="en-US" sz="3600" b="1" dirty="0"/>
              <a:t>Drug use 1996-2016, 16-59y &amp; </a:t>
            </a:r>
            <a:r>
              <a:rPr lang="en-GB" altLang="en-US" sz="3600" b="1" dirty="0">
                <a:solidFill>
                  <a:schemeClr val="tx1"/>
                </a:solidFill>
              </a:rPr>
              <a:t>16-24y</a:t>
            </a:r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66405C9A-4965-44ED-9146-F081C996B6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31100"/>
          <a:stretch/>
        </p:blipFill>
        <p:spPr>
          <a:xfrm>
            <a:off x="544016" y="836712"/>
            <a:ext cx="8208912" cy="59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generated with very high confidence">
            <a:extLst>
              <a:ext uri="{FF2B5EF4-FFF2-40B4-BE49-F238E27FC236}">
                <a16:creationId xmlns="" xmlns:a16="http://schemas.microsoft.com/office/drawing/2014/main" id="{2CB35288-F85E-47B4-BFAE-5B77535D9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42681"/>
          <a:stretch/>
        </p:blipFill>
        <p:spPr>
          <a:xfrm>
            <a:off x="107504" y="1340768"/>
            <a:ext cx="9449675" cy="54331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Crime survey &amp; recorded crime E&amp;W 1981-2017</a:t>
            </a:r>
          </a:p>
        </p:txBody>
      </p:sp>
    </p:spTree>
    <p:extLst>
      <p:ext uri="{BB962C8B-B14F-4D97-AF65-F5344CB8AC3E}">
        <p14:creationId xmlns:p14="http://schemas.microsoft.com/office/powerpoint/2010/main" val="18313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320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Crime USA 1960-2016 </a:t>
            </a:r>
            <a:br>
              <a:rPr lang="en-GB" b="1" dirty="0"/>
            </a:br>
            <a:r>
              <a:rPr lang="en-GB" sz="2700" dirty="0"/>
              <a:t>Source: </a:t>
            </a:r>
            <a:r>
              <a:rPr lang="en-GB" sz="2700" dirty="0" err="1"/>
              <a:t>Politifact</a:t>
            </a:r>
            <a:r>
              <a:rPr lang="en-GB" sz="2700" dirty="0"/>
              <a:t>/FBI</a:t>
            </a:r>
            <a:endParaRPr lang="en-GB" dirty="0"/>
          </a:p>
        </p:txBody>
      </p:sp>
      <p:pic>
        <p:nvPicPr>
          <p:cNvPr id="56322" name="Picture 2" descr="https://images.springer.com/sgw/books/medium/9780230302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61863"/>
            <a:ext cx="14573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74BF828-338F-4745-9048-77CAD273BA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0280" y="1700808"/>
            <a:ext cx="9144000" cy="48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1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3568" y="260648"/>
            <a:ext cx="7772400" cy="820688"/>
          </a:xfrm>
        </p:spPr>
        <p:txBody>
          <a:bodyPr/>
          <a:lstStyle/>
          <a:p>
            <a:r>
              <a:rPr lang="en-GB" altLang="en-US" b="1" dirty="0"/>
              <a:t>SHEU databanks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052736"/>
            <a:ext cx="8424936" cy="4176464"/>
          </a:xfrm>
        </p:spPr>
        <p:txBody>
          <a:bodyPr>
            <a:noAutofit/>
          </a:bodyPr>
          <a:lstStyle/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r>
              <a:rPr lang="en-GB" altLang="en-US" sz="1600" b="1" dirty="0"/>
              <a:t>SHEU has data going back many years arising from schools’ service (now largely funded by local authorities)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r>
              <a:rPr lang="en-GB" altLang="en-US" sz="1600" b="1" dirty="0"/>
              <a:t>SHEU data sets are broad and deep (if rather scruffy), and show similar levels and patterns of change seen in other studies (a rise to a mid-1990s peak, perhaps a wobble, then decline since 2000)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r>
              <a:rPr lang="en-GB" altLang="en-US" sz="1600" b="1" dirty="0"/>
              <a:t>Alcohol and drug use can be shown in most recent data set to be linked to risk &amp; protective factors seen in US research (e.g. self-esteem)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r>
              <a:rPr lang="en-GB" altLang="en-US" sz="1600" b="1" dirty="0"/>
              <a:t>Alcohol and drug use can be shown in the most recent data set to be linked to many other desirable and undesirable behaviours (=lifestyle?)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r>
              <a:rPr lang="en-GB" altLang="en-US" sz="1600" b="1" dirty="0"/>
              <a:t>Alcohol and drug use can be shown in the most recent data set to be higher in vulnerable groups (especially LGB students)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r>
              <a:rPr lang="en-GB" altLang="en-US" sz="1600" b="1" dirty="0"/>
              <a:t>Looking back over time, there are changes in some protective factors (self-esteem among older females is not as high as previously)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r>
              <a:rPr lang="en-GB" altLang="en-US" sz="1600" b="1" dirty="0"/>
              <a:t>Looking back over time, the relationship between self-esteem and alcohol use has reversed in direction – currently high self-esteem linked with lower likelihood of alcohol use in last week in Year 10 males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endParaRPr lang="en-GB" altLang="en-US" sz="1600" b="1" dirty="0"/>
          </a:p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endParaRPr lang="en-GB" altLang="en-US" sz="1600" b="1" dirty="0"/>
          </a:p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endParaRPr lang="en-GB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6276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2448BE-2A35-478B-93DB-D632BB86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SHEU reports</a:t>
            </a:r>
          </a:p>
        </p:txBody>
      </p:sp>
      <p:pic>
        <p:nvPicPr>
          <p:cNvPr id="9" name="Picture 8" descr="A group of people sitting on a bench&#10;&#10;Description generated with very high confidence">
            <a:extLst>
              <a:ext uri="{FF2B5EF4-FFF2-40B4-BE49-F238E27FC236}">
                <a16:creationId xmlns="" xmlns:a16="http://schemas.microsoft.com/office/drawing/2014/main" id="{0BCAF22C-D7A9-445E-BC49-491DC63F7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7" y="1667272"/>
            <a:ext cx="3531494" cy="2497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person, outdoor, water, man&#10;&#10;Description generated with very high confidence">
            <a:extLst>
              <a:ext uri="{FF2B5EF4-FFF2-40B4-BE49-F238E27FC236}">
                <a16:creationId xmlns="" xmlns:a16="http://schemas.microsoft.com/office/drawing/2014/main" id="{0B23F529-78FA-43C5-9398-74F3F47D46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1" y="2652721"/>
            <a:ext cx="3531493" cy="249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group of people on a beach&#10;&#10;Description generated with high confidence">
            <a:extLst>
              <a:ext uri="{FF2B5EF4-FFF2-40B4-BE49-F238E27FC236}">
                <a16:creationId xmlns="" xmlns:a16="http://schemas.microsoft.com/office/drawing/2014/main" id="{28E72EA5-6E8C-46C0-8553-8E68BDB573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88" y="3735024"/>
            <a:ext cx="3774525" cy="266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53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64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81800" cy="1143000"/>
          </a:xfrm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From data to debate...</a:t>
            </a:r>
          </a:p>
        </p:txBody>
      </p:sp>
      <p:grpSp>
        <p:nvGrpSpPr>
          <p:cNvPr id="206851" name="Group 3"/>
          <p:cNvGrpSpPr>
            <a:grpSpLocks/>
          </p:cNvGrpSpPr>
          <p:nvPr/>
        </p:nvGrpSpPr>
        <p:grpSpPr bwMode="auto">
          <a:xfrm>
            <a:off x="457200" y="1371600"/>
            <a:ext cx="3581400" cy="2209800"/>
            <a:chOff x="288" y="864"/>
            <a:chExt cx="2256" cy="1392"/>
          </a:xfrm>
        </p:grpSpPr>
        <p:grpSp>
          <p:nvGrpSpPr>
            <p:cNvPr id="4108" name="Group 4"/>
            <p:cNvGrpSpPr>
              <a:grpSpLocks/>
            </p:cNvGrpSpPr>
            <p:nvPr/>
          </p:nvGrpSpPr>
          <p:grpSpPr bwMode="auto">
            <a:xfrm>
              <a:off x="288" y="912"/>
              <a:ext cx="2256" cy="1344"/>
              <a:chOff x="624" y="960"/>
              <a:chExt cx="1968" cy="1056"/>
            </a:xfrm>
          </p:grpSpPr>
          <p:grpSp>
            <p:nvGrpSpPr>
              <p:cNvPr id="4110" name="Group 5"/>
              <p:cNvGrpSpPr>
                <a:grpSpLocks/>
              </p:cNvGrpSpPr>
              <p:nvPr/>
            </p:nvGrpSpPr>
            <p:grpSpPr bwMode="auto">
              <a:xfrm>
                <a:off x="624" y="960"/>
                <a:ext cx="1920" cy="1014"/>
                <a:chOff x="624" y="960"/>
                <a:chExt cx="1920" cy="1014"/>
              </a:xfrm>
            </p:grpSpPr>
            <p:graphicFrame>
              <p:nvGraphicFramePr>
                <p:cNvPr id="4112" name="Object 6"/>
                <p:cNvGraphicFramePr>
                  <a:graphicFrameLocks noChangeAspect="1"/>
                </p:cNvGraphicFramePr>
                <p:nvPr/>
              </p:nvGraphicFramePr>
              <p:xfrm>
                <a:off x="624" y="1008"/>
                <a:ext cx="1097" cy="9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178" name="Clip" r:id="rId3" imgW="3212327" imgH="3935896" progId="MS_ClipArt_Gallery.2">
                        <p:embed/>
                      </p:oleObj>
                    </mc:Choice>
                    <mc:Fallback>
                      <p:oleObj name="Clip" r:id="rId3" imgW="3212327" imgH="3935896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b="35715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24" y="1008"/>
                              <a:ext cx="1097" cy="9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113" name="Object 7"/>
                <p:cNvGraphicFramePr>
                  <a:graphicFrameLocks noChangeAspect="1"/>
                </p:cNvGraphicFramePr>
                <p:nvPr/>
              </p:nvGraphicFramePr>
              <p:xfrm>
                <a:off x="1536" y="960"/>
                <a:ext cx="1008" cy="10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179" name="Clip" r:id="rId5" imgW="4218962" imgH="3951798" progId="MS_ClipArt_Gallery.2">
                        <p:embed/>
                      </p:oleObj>
                    </mc:Choice>
                    <mc:Fallback>
                      <p:oleObj name="Clip" r:id="rId5" imgW="4218962" imgH="3951798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r="34988" b="34457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36" y="960"/>
                              <a:ext cx="1008" cy="100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06856" name="Rectangle 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24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+mn-lt"/>
                </a:endParaRPr>
              </a:p>
            </p:txBody>
          </p:sp>
        </p:grpSp>
        <p:sp>
          <p:nvSpPr>
            <p:cNvPr id="4109" name="Text Box 9"/>
            <p:cNvSpPr txBox="1">
              <a:spLocks noChangeArrowheads="1"/>
            </p:cNvSpPr>
            <p:nvPr/>
          </p:nvSpPr>
          <p:spPr bwMode="auto">
            <a:xfrm>
              <a:off x="1056" y="864"/>
              <a:ext cx="81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+mn-lt"/>
                </a:rPr>
                <a:t>! ? * !! ??   </a:t>
              </a:r>
            </a:p>
            <a:p>
              <a:pPr algn="r">
                <a:spcBef>
                  <a:spcPct val="50000"/>
                </a:spcBef>
                <a:defRPr/>
              </a:pPr>
              <a:r>
                <a: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+mn-lt"/>
                </a:rPr>
                <a:t>$$!</a:t>
              </a:r>
            </a:p>
          </p:txBody>
        </p:sp>
      </p:grpSp>
      <p:grpSp>
        <p:nvGrpSpPr>
          <p:cNvPr id="206858" name="Group 10"/>
          <p:cNvGrpSpPr>
            <a:grpSpLocks/>
          </p:cNvGrpSpPr>
          <p:nvPr/>
        </p:nvGrpSpPr>
        <p:grpSpPr bwMode="auto">
          <a:xfrm>
            <a:off x="990600" y="3962400"/>
            <a:ext cx="3152775" cy="2014538"/>
            <a:chOff x="1728" y="2592"/>
            <a:chExt cx="1986" cy="1269"/>
          </a:xfrm>
        </p:grpSpPr>
        <p:graphicFrame>
          <p:nvGraphicFramePr>
            <p:cNvPr id="4104" name="Object 11"/>
            <p:cNvGraphicFramePr>
              <a:graphicFrameLocks noChangeAspect="1"/>
            </p:cNvGraphicFramePr>
            <p:nvPr/>
          </p:nvGraphicFramePr>
          <p:xfrm>
            <a:off x="1728" y="2688"/>
            <a:ext cx="816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80" name="Clip" r:id="rId7" imgW="1219104" imgH="3855792" progId="MS_ClipArt_Gallery.2">
                    <p:embed/>
                  </p:oleObj>
                </mc:Choice>
                <mc:Fallback>
                  <p:oleObj name="Clip" r:id="rId7" imgW="1219104" imgH="3855792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5811" b="47701"/>
                        <a:stretch>
                          <a:fillRect/>
                        </a:stretch>
                      </p:blipFill>
                      <p:spPr bwMode="auto">
                        <a:xfrm>
                          <a:off x="1728" y="2688"/>
                          <a:ext cx="816" cy="1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12"/>
            <p:cNvGraphicFramePr>
              <a:graphicFrameLocks noChangeAspect="1"/>
            </p:cNvGraphicFramePr>
            <p:nvPr/>
          </p:nvGraphicFramePr>
          <p:xfrm>
            <a:off x="2544" y="2736"/>
            <a:ext cx="1170" cy="1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81" name="Clip" r:id="rId9" imgW="1857375" imgH="3995738" progId="MS_ClipArt_Gallery.2">
                    <p:embed/>
                  </p:oleObj>
                </mc:Choice>
                <mc:Fallback>
                  <p:oleObj name="Clip" r:id="rId9" imgW="1857375" imgH="3995738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55304"/>
                        <a:stretch>
                          <a:fillRect/>
                        </a:stretch>
                      </p:blipFill>
                      <p:spPr bwMode="auto">
                        <a:xfrm>
                          <a:off x="2544" y="2736"/>
                          <a:ext cx="1170" cy="1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861" name="Oval 13"/>
            <p:cNvSpPr>
              <a:spLocks noChangeArrowheads="1"/>
            </p:cNvSpPr>
            <p:nvPr/>
          </p:nvSpPr>
          <p:spPr bwMode="auto">
            <a:xfrm>
              <a:off x="1824" y="2592"/>
              <a:ext cx="432" cy="384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206862" name="Oval 14"/>
            <p:cNvSpPr>
              <a:spLocks noChangeArrowheads="1"/>
            </p:cNvSpPr>
            <p:nvPr/>
          </p:nvSpPr>
          <p:spPr bwMode="auto">
            <a:xfrm>
              <a:off x="3120" y="2688"/>
              <a:ext cx="432" cy="384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pic>
        <p:nvPicPr>
          <p:cNvPr id="2068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41138" r="16039" b="10863"/>
          <a:stretch>
            <a:fillRect/>
          </a:stretch>
        </p:blipFill>
        <p:spPr bwMode="auto">
          <a:xfrm>
            <a:off x="4648200" y="3581400"/>
            <a:ext cx="4191000" cy="17875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2EDE7"/>
              </a:clrFrom>
              <a:clrTo>
                <a:srgbClr val="F2ED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 b="6665"/>
          <a:stretch>
            <a:fillRect/>
          </a:stretch>
        </p:blipFill>
        <p:spPr bwMode="auto">
          <a:xfrm>
            <a:off x="7010400" y="152400"/>
            <a:ext cx="18145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8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on a beach&#10;&#10;Description generated with high confidence">
            <a:extLst>
              <a:ext uri="{FF2B5EF4-FFF2-40B4-BE49-F238E27FC236}">
                <a16:creationId xmlns="" xmlns:a16="http://schemas.microsoft.com/office/drawing/2014/main" id="{3AC47365-B25F-4828-B5E2-5E0C2CDA5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93" y="853156"/>
            <a:ext cx="2824086" cy="199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6775450" cy="783289"/>
          </a:xfrm>
        </p:spPr>
        <p:txBody>
          <a:bodyPr/>
          <a:lstStyle/>
          <a:p>
            <a:r>
              <a:rPr lang="en-GB" altLang="en-US" b="1" dirty="0"/>
              <a:t>Young People into...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266285"/>
              </p:ext>
            </p:extLst>
          </p:nvPr>
        </p:nvGraphicFramePr>
        <p:xfrm>
          <a:off x="1282977" y="3284984"/>
          <a:ext cx="6096000" cy="3233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38859">
                <a:tc gridSpan="10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8859">
                <a:tc gridSpan="10">
                  <a:txBody>
                    <a:bodyPr/>
                    <a:lstStyle/>
                    <a:p>
                      <a:pPr algn="ctr"/>
                      <a:r>
                        <a:rPr lang="en-GB" dirty="0"/>
                        <a:t>ANNUAL DATABANK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8859">
                <a:tc gridSpan="10"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Selected</a:t>
                      </a:r>
                      <a:r>
                        <a:rPr lang="en-GB" baseline="0" dirty="0"/>
                        <a:t> local authorities</a:t>
                      </a:r>
                      <a:endParaRPr lang="en-GB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8859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8859">
                <a:tc gridSpan="10"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Selected schools in a local authority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8859">
                <a:tc>
                  <a:txBody>
                    <a:bodyPr/>
                    <a:lstStyle/>
                    <a:p>
                      <a:r>
                        <a:rPr lang="en-GB" dirty="0"/>
                        <a:t>J1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378951"/>
              </p:ext>
            </p:extLst>
          </p:nvPr>
        </p:nvGraphicFramePr>
        <p:xfrm>
          <a:off x="5148064" y="1340768"/>
          <a:ext cx="3200936" cy="22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8" name="Paint Shop Pro Image" r:id="rId5" imgW="8282927" imgH="5873171" progId="PaintShopPro">
                  <p:embed/>
                </p:oleObj>
              </mc:Choice>
              <mc:Fallback>
                <p:oleObj name="Paint Shop Pro Image" r:id="rId5" imgW="8282927" imgH="5873171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340768"/>
                        <a:ext cx="3200936" cy="226962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Brace 2"/>
          <p:cNvSpPr/>
          <p:nvPr/>
        </p:nvSpPr>
        <p:spPr bwMode="auto">
          <a:xfrm rot="16200000">
            <a:off x="4031941" y="2492895"/>
            <a:ext cx="504056" cy="6192687"/>
          </a:xfrm>
          <a:prstGeom prst="rightBrace">
            <a:avLst>
              <a:gd name="adj1" fmla="val 8333"/>
              <a:gd name="adj2" fmla="val 4287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 rot="16200000">
            <a:off x="4031940" y="1376772"/>
            <a:ext cx="504056" cy="619268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128439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Not a stratified sample…</a:t>
            </a:r>
          </a:p>
        </p:txBody>
      </p:sp>
    </p:spTree>
    <p:extLst>
      <p:ext uri="{BB962C8B-B14F-4D97-AF65-F5344CB8AC3E}">
        <p14:creationId xmlns:p14="http://schemas.microsoft.com/office/powerpoint/2010/main" val="346166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:\sheu\DOCS\OHTS\APHO\DSCF3298.JPG">
            <a:extLst>
              <a:ext uri="{FF2B5EF4-FFF2-40B4-BE49-F238E27FC236}">
                <a16:creationId xmlns="" xmlns:a16="http://schemas.microsoft.com/office/drawing/2014/main" id="{1BF4C823-2A16-41F2-B3D2-9F028AB2E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36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" y="1700808"/>
            <a:ext cx="8963604" cy="65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P:\sheu\DOCS\OHTS\APHO\DSCF3298.JPG"/>
          <p:cNvPicPr>
            <a:picLocks noChangeAspect="1" noChangeArrowheads="1"/>
          </p:cNvPicPr>
          <p:nvPr/>
        </p:nvPicPr>
        <p:blipFill>
          <a:blip r:embed="rId2" cstate="print">
            <a:lum bright="36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" y="2119510"/>
            <a:ext cx="5588523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7391400" cy="1700808"/>
          </a:xfrm>
        </p:spPr>
        <p:txBody>
          <a:bodyPr>
            <a:normAutofit/>
          </a:bodyPr>
          <a:lstStyle/>
          <a:p>
            <a:r>
              <a:rPr lang="en-GB" altLang="en-US" b="1" dirty="0"/>
              <a:t>SHEU databanks </a:t>
            </a:r>
            <a:br>
              <a:rPr lang="en-GB" altLang="en-US" b="1" dirty="0"/>
            </a:br>
            <a:r>
              <a:rPr lang="en-GB" altLang="en-US" b="1" dirty="0"/>
              <a:t>(cannabis use 1987-2017)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6237312"/>
            <a:ext cx="445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SHEU, Exeter,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2128439"/>
            <a:ext cx="3518008" cy="1569660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tx2"/>
                </a:solidFill>
                <a:latin typeface="+mn-lt"/>
              </a:rPr>
              <a:t>… so, an opportunity sample, but showing same patterns as </a:t>
            </a:r>
            <a:br>
              <a:rPr lang="en-GB" dirty="0">
                <a:solidFill>
                  <a:schemeClr val="tx2"/>
                </a:solidFill>
                <a:latin typeface="+mn-lt"/>
              </a:rPr>
            </a:br>
            <a:r>
              <a:rPr lang="en-GB" dirty="0">
                <a:solidFill>
                  <a:schemeClr val="tx2"/>
                </a:solidFill>
                <a:latin typeface="+mn-lt"/>
              </a:rPr>
              <a:t>stratified samples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12D3FF8-EC45-4365-978F-6B64CD1F507F}"/>
              </a:ext>
            </a:extLst>
          </p:cNvPr>
          <p:cNvSpPr/>
          <p:nvPr/>
        </p:nvSpPr>
        <p:spPr>
          <a:xfrm>
            <a:off x="5292080" y="3338059"/>
            <a:ext cx="1296144" cy="2611221"/>
          </a:xfrm>
          <a:prstGeom prst="rect">
            <a:avLst/>
          </a:prstGeom>
          <a:solidFill>
            <a:srgbClr val="F5C04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CA09F8F-779D-4086-96C7-AEDF76B35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98" y="2808377"/>
            <a:ext cx="8901402" cy="31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C49D3C95-E774-412F-AE16-D9040FFF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Trends ONS /SHEU</a:t>
            </a:r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F037DE28-FF43-4119-A3A8-D83FBE0FDD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22009" r="2750" b="15010"/>
          <a:stretch/>
        </p:blipFill>
        <p:spPr>
          <a:xfrm>
            <a:off x="251520" y="2132856"/>
            <a:ext cx="4176464" cy="3240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BD10AEE-9749-4158-B081-DC6DAE3A9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420888"/>
            <a:ext cx="4176464" cy="2877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8F13CA-1054-4139-BCA0-8E973166D718}"/>
              </a:ext>
            </a:extLst>
          </p:cNvPr>
          <p:cNvSpPr txBox="1"/>
          <p:nvPr/>
        </p:nvSpPr>
        <p:spPr>
          <a:xfrm>
            <a:off x="5148064" y="3753036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Ever smoked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33D826-0648-47C0-8B08-322CB54B9C95}"/>
              </a:ext>
            </a:extLst>
          </p:cNvPr>
          <p:cNvSpPr txBox="1"/>
          <p:nvPr/>
        </p:nvSpPr>
        <p:spPr>
          <a:xfrm>
            <a:off x="6804248" y="4654876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  <a:latin typeface="+mn-lt"/>
              </a:rPr>
              <a:t>Ever taken cannabis</a:t>
            </a:r>
          </a:p>
          <a:p>
            <a:endParaRPr lang="en-GB" sz="11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837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11560" y="260648"/>
            <a:ext cx="7772400" cy="1780108"/>
          </a:xfrm>
        </p:spPr>
        <p:txBody>
          <a:bodyPr/>
          <a:lstStyle/>
          <a:p>
            <a:r>
              <a:rPr lang="en-GB" altLang="en-US" b="1" dirty="0"/>
              <a:t>Trends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062920"/>
            <a:ext cx="6768752" cy="1473200"/>
          </a:xfrm>
        </p:spPr>
        <p:txBody>
          <a:bodyPr>
            <a:noAutofit/>
          </a:bodyPr>
          <a:lstStyle/>
          <a:p>
            <a:pPr marL="457200" indent="-457200" algn="l">
              <a:buClr>
                <a:schemeClr val="bg1"/>
              </a:buClr>
              <a:buFont typeface="+mj-lt"/>
              <a:buAutoNum type="arabicPeriod"/>
            </a:pPr>
            <a:r>
              <a:rPr lang="en-GB" altLang="en-US" sz="2400" b="1" dirty="0"/>
              <a:t>Most measures of alcohol and drug use among young people show decline in prevalence &amp; incidence over the last 10 years or so.</a:t>
            </a:r>
          </a:p>
          <a:p>
            <a:pPr marL="457200" indent="-457200" algn="l">
              <a:buClr>
                <a:schemeClr val="bg1"/>
              </a:buClr>
              <a:buFont typeface="+mj-lt"/>
              <a:buAutoNum type="arabicPeriod"/>
            </a:pPr>
            <a:r>
              <a:rPr lang="en-GB" altLang="en-US" sz="2400" b="1" dirty="0"/>
              <a:t>Longer data series show a rise to a mid-1990s peak, perhaps a wobble, then a decline since 2000)</a:t>
            </a:r>
          </a:p>
          <a:p>
            <a:pPr algn="l"/>
            <a:endParaRPr lang="en-GB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104D3090-0C31-4029-ABC7-B2DD2CAB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SHEU samples vs </a:t>
            </a:r>
            <a:r>
              <a:rPr lang="en-GB" b="1" dirty="0" err="1"/>
              <a:t>Edubase</a:t>
            </a: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D56C6D8-9E1B-48E0-82FD-0A63FE25E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11" y="1844824"/>
            <a:ext cx="8902378" cy="421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10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073" y="44624"/>
            <a:ext cx="7772400" cy="811453"/>
          </a:xfrm>
        </p:spPr>
        <p:txBody>
          <a:bodyPr/>
          <a:lstStyle/>
          <a:p>
            <a:r>
              <a:rPr lang="cy-GB" sz="3600" b="1" dirty="0">
                <a:effectLst/>
                <a:latin typeface="Candara" panose="020E0502030303020204" pitchFamily="34" charset="0"/>
                <a:ea typeface="Times New Roman"/>
                <a:cs typeface="Times New Roman"/>
              </a:rPr>
              <a:t>Vulnerable groups (one LA)</a:t>
            </a:r>
            <a:endParaRPr lang="en-GB" sz="3600" b="1" dirty="0">
              <a:latin typeface="Candara" panose="020E0502030303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04926"/>
              </p:ext>
            </p:extLst>
          </p:nvPr>
        </p:nvGraphicFramePr>
        <p:xfrm>
          <a:off x="985470" y="936005"/>
          <a:ext cx="7932737" cy="585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7" name="Worksheet" r:id="rId4" imgW="7932384" imgH="5859708" progId="Excel.Sheet.12">
                  <p:embed/>
                </p:oleObj>
              </mc:Choice>
              <mc:Fallback>
                <p:oleObj name="Worksheet" r:id="rId4" imgW="7932384" imgH="58597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5470" y="936005"/>
                        <a:ext cx="7932737" cy="585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9044" y="923084"/>
            <a:ext cx="278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SHEU, Exeter,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7804" y="2314726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latin typeface="Gill Sans MT Condensed" panose="020B0506020104020203" pitchFamily="34" charset="0"/>
              </a:rPr>
              <a:t>p &lt; 0.05</a:t>
            </a:r>
          </a:p>
          <a:p>
            <a:r>
              <a:rPr lang="en-GB" sz="1600" b="1" dirty="0">
                <a:latin typeface="Gill Sans MT Condensed" panose="020B0506020104020203" pitchFamily="34" charset="0"/>
              </a:rPr>
              <a:t>p &lt; 0.01</a:t>
            </a:r>
          </a:p>
        </p:txBody>
      </p:sp>
    </p:spTree>
    <p:extLst>
      <p:ext uri="{BB962C8B-B14F-4D97-AF65-F5344CB8AC3E}">
        <p14:creationId xmlns:p14="http://schemas.microsoft.com/office/powerpoint/2010/main" val="74675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Protective factors – individual</a:t>
            </a:r>
            <a:r>
              <a:rPr lang="en-GB" dirty="0"/>
              <a:t/>
            </a:r>
            <a:br>
              <a:rPr lang="en-GB" dirty="0"/>
            </a:br>
            <a:r>
              <a:rPr lang="en-GB" sz="2800" dirty="0"/>
              <a:t>Percentage of Y10 students drinking in the last week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578817"/>
              </p:ext>
            </p:extLst>
          </p:nvPr>
        </p:nvGraphicFramePr>
        <p:xfrm>
          <a:off x="971550" y="1412875"/>
          <a:ext cx="76708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2" name="Worksheet" r:id="rId3" imgW="4198608" imgH="845820" progId="Excel.Sheet.8">
                  <p:embed/>
                </p:oleObj>
              </mc:Choice>
              <mc:Fallback>
                <p:oleObj name="Worksheet" r:id="rId3" imgW="4198608" imgH="84582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12875"/>
                        <a:ext cx="7670800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654545"/>
              </p:ext>
            </p:extLst>
          </p:nvPr>
        </p:nvGraphicFramePr>
        <p:xfrm>
          <a:off x="971550" y="3068638"/>
          <a:ext cx="76708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3" name="Worksheet" r:id="rId5" imgW="4198608" imgH="845820" progId="Excel.Sheet.8">
                  <p:embed/>
                </p:oleObj>
              </mc:Choice>
              <mc:Fallback>
                <p:oleObj name="Worksheet" r:id="rId5" imgW="4198608" imgH="84582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068638"/>
                        <a:ext cx="7670800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292060"/>
              </p:ext>
            </p:extLst>
          </p:nvPr>
        </p:nvGraphicFramePr>
        <p:xfrm>
          <a:off x="971600" y="4725144"/>
          <a:ext cx="76708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4" name="Worksheet" r:id="rId7" imgW="4198608" imgH="845820" progId="Excel.Sheet.8">
                  <p:embed/>
                </p:oleObj>
              </mc:Choice>
              <mc:Fallback>
                <p:oleObj name="Worksheet" r:id="rId7" imgW="4198608" imgH="84582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725144"/>
                        <a:ext cx="7670800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6237312"/>
            <a:ext cx="445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SHEU, Exeter, 2014</a:t>
            </a:r>
          </a:p>
        </p:txBody>
      </p:sp>
    </p:spTree>
    <p:extLst>
      <p:ext uri="{BB962C8B-B14F-4D97-AF65-F5344CB8AC3E}">
        <p14:creationId xmlns:p14="http://schemas.microsoft.com/office/powerpoint/2010/main" val="80625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5760"/>
            <a:ext cx="8748464" cy="1143000"/>
          </a:xfrm>
        </p:spPr>
        <p:txBody>
          <a:bodyPr/>
          <a:lstStyle/>
          <a:p>
            <a:r>
              <a:rPr lang="en-GB" sz="3600" b="1" dirty="0"/>
              <a:t>Trends in relationships between factors</a:t>
            </a:r>
            <a:br>
              <a:rPr lang="en-GB" sz="3600" b="1" dirty="0"/>
            </a:br>
            <a:r>
              <a:rPr lang="en-GB" sz="3200" dirty="0"/>
              <a:t>Drinking last week and self-esteem (Y10M)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21" y="6169726"/>
            <a:ext cx="445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SHEU, Exeter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F1923E-7F71-4AC5-98DA-8F403A4D0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983" y="1231076"/>
            <a:ext cx="5060033" cy="55011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7443C23-E36D-4433-8F28-1638D1098233}"/>
              </a:ext>
            </a:extLst>
          </p:cNvPr>
          <p:cNvSpPr/>
          <p:nvPr/>
        </p:nvSpPr>
        <p:spPr>
          <a:xfrm>
            <a:off x="1619672" y="1916832"/>
            <a:ext cx="6336704" cy="4815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0512" cy="1143000"/>
          </a:xfrm>
        </p:spPr>
        <p:txBody>
          <a:bodyPr/>
          <a:lstStyle/>
          <a:p>
            <a:r>
              <a:rPr lang="en-GB" b="1" dirty="0"/>
              <a:t>Trends in protective factors</a:t>
            </a:r>
            <a:br>
              <a:rPr lang="en-GB" b="1" dirty="0"/>
            </a:br>
            <a:r>
              <a:rPr lang="en-GB" sz="2000" dirty="0"/>
              <a:t>Percentages in lowest brackets of self-esteem scores 1991-2017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09320"/>
            <a:ext cx="445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SHEU, Exeter,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CE6778-BF1D-4B87-A14E-EB4D2DEF2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02296"/>
            <a:ext cx="8780512" cy="52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1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7772400" cy="4536504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</a:pPr>
            <a:r>
              <a:rPr lang="en-GB" sz="3600" dirty="0"/>
              <a:t>The figures are looking better </a:t>
            </a:r>
          </a:p>
          <a:p>
            <a:pPr>
              <a:buClr>
                <a:schemeClr val="tx2"/>
              </a:buClr>
            </a:pPr>
            <a:r>
              <a:rPr lang="en-GB" sz="3600" dirty="0"/>
              <a:t>But young people’s lives may not be</a:t>
            </a:r>
          </a:p>
          <a:p>
            <a:pPr>
              <a:buClr>
                <a:schemeClr val="tx2"/>
              </a:buClr>
            </a:pPr>
            <a:r>
              <a:rPr lang="en-GB" sz="3600" dirty="0"/>
              <a:t>Zoom out and you can see </a:t>
            </a:r>
          </a:p>
          <a:p>
            <a:pPr lvl="1">
              <a:buClr>
                <a:schemeClr val="tx2"/>
              </a:buClr>
            </a:pPr>
            <a:r>
              <a:rPr lang="en-GB" sz="3200" dirty="0"/>
              <a:t>Connections across lifestyle</a:t>
            </a:r>
          </a:p>
          <a:p>
            <a:pPr lvl="1">
              <a:buClr>
                <a:schemeClr val="tx2"/>
              </a:buClr>
            </a:pPr>
            <a:r>
              <a:rPr lang="en-GB" sz="3200" dirty="0"/>
              <a:t>Some broad changes at work</a:t>
            </a:r>
          </a:p>
          <a:p>
            <a:pPr>
              <a:buClr>
                <a:schemeClr val="tx2"/>
              </a:buClr>
            </a:pPr>
            <a:r>
              <a:rPr lang="en-GB" sz="3600" dirty="0"/>
              <a:t>Zoom in and you can see some particular challenges</a:t>
            </a:r>
          </a:p>
          <a:p>
            <a:pPr lvl="1">
              <a:buClr>
                <a:schemeClr val="tx2"/>
              </a:buClr>
            </a:pPr>
            <a:r>
              <a:rPr lang="en-GB" sz="3200" dirty="0"/>
              <a:t>Vulnerable groups e.g. LGB</a:t>
            </a:r>
          </a:p>
          <a:p>
            <a:pPr>
              <a:buClr>
                <a:schemeClr val="tx2"/>
              </a:buClr>
            </a:pPr>
            <a:endParaRPr lang="en-GB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en-GB" b="1" dirty="0"/>
              <a:t>Starters for 10…</a:t>
            </a:r>
          </a:p>
        </p:txBody>
      </p:sp>
    </p:spTree>
    <p:extLst>
      <p:ext uri="{BB962C8B-B14F-4D97-AF65-F5344CB8AC3E}">
        <p14:creationId xmlns:p14="http://schemas.microsoft.com/office/powerpoint/2010/main" val="380782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(End)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236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718ACE01-F764-492B-8F1A-6E71AC549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2852936"/>
            <a:ext cx="7408333" cy="3450696"/>
          </a:xfrm>
        </p:spPr>
        <p:txBody>
          <a:bodyPr/>
          <a:lstStyle/>
          <a:p>
            <a:r>
              <a:rPr lang="en-GB" dirty="0"/>
              <a:t>Niblett, P (Ed.) (2017). </a:t>
            </a:r>
            <a:r>
              <a:rPr lang="en-GB" i="1" dirty="0"/>
              <a:t>Smoking, drinking and drug use among young people , England:2016 </a:t>
            </a:r>
            <a:br>
              <a:rPr lang="en-GB" i="1" dirty="0"/>
            </a:br>
            <a:r>
              <a:rPr lang="en-GB" dirty="0"/>
              <a:t>Health and Social Care Information Centre</a:t>
            </a:r>
          </a:p>
          <a:p>
            <a:r>
              <a:rPr lang="en-GB" dirty="0"/>
              <a:t>Fuller, E (Ed.) (2015). </a:t>
            </a:r>
            <a:r>
              <a:rPr lang="en-GB" i="1" dirty="0"/>
              <a:t>Smoking, drinking and drug use among young people in England in 2014 </a:t>
            </a:r>
            <a:br>
              <a:rPr lang="en-GB" i="1" dirty="0"/>
            </a:br>
            <a:r>
              <a:rPr lang="en-GB" dirty="0"/>
              <a:t>Health and Social Care Information Centre</a:t>
            </a:r>
          </a:p>
          <a:p>
            <a:r>
              <a:rPr lang="en-GB" dirty="0"/>
              <a:t>Balding &amp; Regis (2018). </a:t>
            </a:r>
            <a:r>
              <a:rPr lang="en-GB" i="1" dirty="0"/>
              <a:t>Young People into 2018</a:t>
            </a:r>
            <a:r>
              <a:rPr lang="en-GB" dirty="0"/>
              <a:t>. Exeter: SHEU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CFA53C9-E253-4BDD-95BE-F014F28A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51391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8842"/>
            <a:ext cx="7772400" cy="1447950"/>
          </a:xfrm>
        </p:spPr>
        <p:txBody>
          <a:bodyPr/>
          <a:lstStyle/>
          <a:p>
            <a:r>
              <a:rPr lang="en-GB" b="1" dirty="0"/>
              <a:t>Ever drank alcohol 1988-2016</a:t>
            </a:r>
            <a:br>
              <a:rPr lang="en-GB" b="1" dirty="0"/>
            </a:br>
            <a:endParaRPr lang="en-GB" sz="1400" dirty="0"/>
          </a:p>
        </p:txBody>
      </p:sp>
      <p:pic>
        <p:nvPicPr>
          <p:cNvPr id="7" name="Picture 6" descr="A screenshot of a social media post&#10;&#10;Description generated with very high confidence">
            <a:extLst>
              <a:ext uri="{FF2B5EF4-FFF2-40B4-BE49-F238E27FC236}">
                <a16:creationId xmlns="" xmlns:a16="http://schemas.microsoft.com/office/drawing/2014/main" id="{306BC039-4533-49E5-B0B4-340FD2A62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5" r="52745" b="13191"/>
          <a:stretch/>
        </p:blipFill>
        <p:spPr>
          <a:xfrm>
            <a:off x="1222512" y="1196752"/>
            <a:ext cx="6698976" cy="53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772400" cy="1143000"/>
          </a:xfrm>
        </p:spPr>
        <p:txBody>
          <a:bodyPr/>
          <a:lstStyle/>
          <a:p>
            <a:r>
              <a:rPr lang="en-GB" b="1" dirty="0"/>
              <a:t>Drank last week 1988-2016</a:t>
            </a:r>
          </a:p>
        </p:txBody>
      </p:sp>
      <p:pic>
        <p:nvPicPr>
          <p:cNvPr id="7" name="Content Placeholder 6" descr="A screenshot of a social media post&#10;&#10;Description generated with very high confidence">
            <a:extLst>
              <a:ext uri="{FF2B5EF4-FFF2-40B4-BE49-F238E27FC236}">
                <a16:creationId xmlns="" xmlns:a16="http://schemas.microsoft.com/office/drawing/2014/main" id="{E581F5C4-F71D-46F1-8441-36C346FDC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4" r="50064" b="13471"/>
          <a:stretch/>
        </p:blipFill>
        <p:spPr>
          <a:xfrm>
            <a:off x="972390" y="1259632"/>
            <a:ext cx="7055994" cy="5337720"/>
          </a:xfrm>
        </p:spPr>
      </p:pic>
    </p:spTree>
    <p:extLst>
      <p:ext uri="{BB962C8B-B14F-4D97-AF65-F5344CB8AC3E}">
        <p14:creationId xmlns:p14="http://schemas.microsoft.com/office/powerpoint/2010/main" val="11241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="" xmlns:a16="http://schemas.microsoft.com/office/drawing/2014/main" id="{0E9F4003-23DF-4C26-9C70-4B02F87B2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0" t="25276" r="6081" b="15557"/>
          <a:stretch/>
        </p:blipFill>
        <p:spPr>
          <a:xfrm>
            <a:off x="791580" y="1700808"/>
            <a:ext cx="7560840" cy="4973227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8C985916-4774-4593-ABC8-E5EA8931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Drugs ever 2001-2016</a:t>
            </a:r>
          </a:p>
        </p:txBody>
      </p:sp>
    </p:spTree>
    <p:extLst>
      <p:ext uri="{BB962C8B-B14F-4D97-AF65-F5344CB8AC3E}">
        <p14:creationId xmlns:p14="http://schemas.microsoft.com/office/powerpoint/2010/main" val="37498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F3EBC4CC-5B05-4191-BBFA-863E716EC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4" t="26310" r="7815" b="21817"/>
          <a:stretch/>
        </p:blipFill>
        <p:spPr>
          <a:xfrm>
            <a:off x="755575" y="1988840"/>
            <a:ext cx="7884663" cy="4625237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7C742E96-DD25-490A-B0F9-7E0B9DF9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Taken drugs last year 2001-2016</a:t>
            </a:r>
          </a:p>
        </p:txBody>
      </p:sp>
    </p:spTree>
    <p:extLst>
      <p:ext uri="{BB962C8B-B14F-4D97-AF65-F5344CB8AC3E}">
        <p14:creationId xmlns:p14="http://schemas.microsoft.com/office/powerpoint/2010/main" val="52858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60648"/>
            <a:ext cx="7772400" cy="1008112"/>
          </a:xfrm>
        </p:spPr>
        <p:txBody>
          <a:bodyPr/>
          <a:lstStyle/>
          <a:p>
            <a:r>
              <a:rPr lang="en-GB" altLang="en-US" b="1" dirty="0"/>
              <a:t>Context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1268760"/>
            <a:ext cx="7272808" cy="1473200"/>
          </a:xfrm>
        </p:spPr>
        <p:txBody>
          <a:bodyPr>
            <a:noAutofit/>
          </a:bodyPr>
          <a:lstStyle/>
          <a:p>
            <a:pPr algn="l"/>
            <a:r>
              <a:rPr lang="en-GB" altLang="en-US" sz="2800" b="1" dirty="0"/>
              <a:t>I’d like to credit the skill and dedication of PSHE teachers over the decades.  However…</a:t>
            </a:r>
          </a:p>
          <a:p>
            <a:pPr algn="l"/>
            <a:r>
              <a:rPr lang="en-GB" altLang="en-US" sz="2800" b="1" dirty="0"/>
              <a:t>There are similar declines:</a:t>
            </a:r>
          </a:p>
          <a:p>
            <a:pPr marL="457200" indent="-457200" algn="l">
              <a:buClr>
                <a:schemeClr val="bg1"/>
              </a:buClr>
              <a:buFont typeface="+mj-lt"/>
              <a:buAutoNum type="arabicPeriod"/>
            </a:pPr>
            <a:r>
              <a:rPr lang="en-GB" altLang="en-US" sz="2800" b="1" dirty="0"/>
              <a:t>in other behaviours in this age group (smoking, pregnancy) </a:t>
            </a:r>
          </a:p>
          <a:p>
            <a:pPr marL="457200" indent="-457200" algn="l">
              <a:buClr>
                <a:schemeClr val="bg1"/>
              </a:buClr>
              <a:buFont typeface="+mj-lt"/>
              <a:buAutoNum type="arabicPeriod"/>
            </a:pPr>
            <a:r>
              <a:rPr lang="en-GB" altLang="en-US" sz="2800" b="1" dirty="0"/>
              <a:t>in other age groups (drugs, crime) </a:t>
            </a:r>
          </a:p>
          <a:p>
            <a:pPr marL="457200" indent="-457200" algn="l">
              <a:buClr>
                <a:schemeClr val="bg1"/>
              </a:buClr>
              <a:buFont typeface="+mj-lt"/>
              <a:buAutoNum type="arabicPeriod"/>
            </a:pPr>
            <a:r>
              <a:rPr lang="en-GB" altLang="en-US" sz="2800" b="1" dirty="0"/>
              <a:t>even in other countries </a:t>
            </a:r>
            <a:br>
              <a:rPr lang="en-GB" altLang="en-US" sz="2800" b="1" dirty="0"/>
            </a:br>
            <a:r>
              <a:rPr lang="en-GB" altLang="en-US" sz="2800" b="1" dirty="0"/>
              <a:t>(the ‘crime drop’)</a:t>
            </a:r>
          </a:p>
          <a:p>
            <a:pPr algn="l"/>
            <a:endParaRPr lang="en-GB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016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25760"/>
            <a:ext cx="7772400" cy="1143000"/>
          </a:xfrm>
        </p:spPr>
        <p:txBody>
          <a:bodyPr/>
          <a:lstStyle/>
          <a:p>
            <a:r>
              <a:rPr lang="en-GB" b="1" dirty="0"/>
              <a:t>Regular Smoking 1982-2014</a:t>
            </a:r>
          </a:p>
        </p:txBody>
      </p:sp>
      <p:pic>
        <p:nvPicPr>
          <p:cNvPr id="7" name="Picture 6" descr="A screenshot of a social media post&#10;&#10;Description generated with very high confidence">
            <a:extLst>
              <a:ext uri="{FF2B5EF4-FFF2-40B4-BE49-F238E27FC236}">
                <a16:creationId xmlns="" xmlns:a16="http://schemas.microsoft.com/office/drawing/2014/main" id="{06A647B8-6BC3-4377-9104-EB2373EF4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5ECF8"/>
              </a:clrFrom>
              <a:clrTo>
                <a:srgbClr val="E5E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9" t="7349" r="18346" b="66401"/>
          <a:stretch/>
        </p:blipFill>
        <p:spPr>
          <a:xfrm>
            <a:off x="431669" y="1124744"/>
            <a:ext cx="8523393" cy="56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21636</TotalTime>
  <Words>593</Words>
  <Application>Microsoft Office PowerPoint</Application>
  <PresentationFormat>On-screen Show (4:3)</PresentationFormat>
  <Paragraphs>93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Candara</vt:lpstr>
      <vt:lpstr>Gill Sans MT Condensed</vt:lpstr>
      <vt:lpstr>Monotype Sorts</vt:lpstr>
      <vt:lpstr>Symbol</vt:lpstr>
      <vt:lpstr>Times New Roman</vt:lpstr>
      <vt:lpstr>Waveform</vt:lpstr>
      <vt:lpstr>Clip</vt:lpstr>
      <vt:lpstr>Paint Shop Pro Image</vt:lpstr>
      <vt:lpstr>Worksheet</vt:lpstr>
      <vt:lpstr>Trends in drug and alcohol use among young people and some connections</vt:lpstr>
      <vt:lpstr>Trends</vt:lpstr>
      <vt:lpstr>Sources</vt:lpstr>
      <vt:lpstr>Ever drank alcohol 1988-2016 </vt:lpstr>
      <vt:lpstr>Drank last week 1988-2016</vt:lpstr>
      <vt:lpstr>Drugs ever 2001-2016</vt:lpstr>
      <vt:lpstr>Taken drugs last year 2001-2016</vt:lpstr>
      <vt:lpstr>Context</vt:lpstr>
      <vt:lpstr>Regular Smoking 1982-2014</vt:lpstr>
      <vt:lpstr>Conceptions 1969-2014 Under 18 conception rate, 1969 to 2014 England and Wales</vt:lpstr>
      <vt:lpstr>Drug use 1996-2016, 16-59y &amp; 16-24y</vt:lpstr>
      <vt:lpstr>Crime survey &amp; recorded crime E&amp;W 1981-2017</vt:lpstr>
      <vt:lpstr>Crime USA 1960-2016  Source: Politifact/FBI</vt:lpstr>
      <vt:lpstr>SHEU databanks</vt:lpstr>
      <vt:lpstr>SHEU reports</vt:lpstr>
      <vt:lpstr>From data to debate...</vt:lpstr>
      <vt:lpstr>Young People into...</vt:lpstr>
      <vt:lpstr>SHEU databanks  (cannabis use 1987-2017)</vt:lpstr>
      <vt:lpstr>Trends ONS /SHEU</vt:lpstr>
      <vt:lpstr>SHEU samples vs Edubase</vt:lpstr>
      <vt:lpstr>Vulnerable groups (one LA)</vt:lpstr>
      <vt:lpstr>Protective factors – individual Percentage of Y10 students drinking in the last week</vt:lpstr>
      <vt:lpstr>Trends in relationships between factors Drinking last week and self-esteem (Y10M)</vt:lpstr>
      <vt:lpstr>Trends in protective factors Percentages in lowest brackets of self-esteem scores 1991-2017</vt:lpstr>
      <vt:lpstr>Starters for 10…</vt:lpstr>
      <vt:lpstr>(End)</vt:lpstr>
    </vt:vector>
  </TitlesOfParts>
  <Company>Schools Health Educaton Unit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Schools Health Education Unit</dc:title>
  <dc:creator>Dr. David Regis</dc:creator>
  <cp:lastModifiedBy>Helena</cp:lastModifiedBy>
  <cp:revision>158</cp:revision>
  <cp:lastPrinted>2018-06-13T08:52:24Z</cp:lastPrinted>
  <dcterms:created xsi:type="dcterms:W3CDTF">1999-04-15T10:44:08Z</dcterms:created>
  <dcterms:modified xsi:type="dcterms:W3CDTF">2018-06-20T16:07:32Z</dcterms:modified>
</cp:coreProperties>
</file>