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58" r:id="rId2"/>
    <p:sldId id="260" r:id="rId3"/>
    <p:sldId id="261" r:id="rId4"/>
    <p:sldId id="262" r:id="rId5"/>
    <p:sldId id="263" r:id="rId6"/>
    <p:sldId id="264" r:id="rId7"/>
    <p:sldId id="265" r:id="rId8"/>
    <p:sldId id="266" r:id="rId9"/>
    <p:sldId id="267" r:id="rId10"/>
    <p:sldId id="268" r:id="rId11"/>
    <p:sldId id="269" r:id="rId12"/>
    <p:sldId id="273" r:id="rId13"/>
    <p:sldId id="275" r:id="rId14"/>
    <p:sldId id="274"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89" autoAdjust="0"/>
    <p:restoredTop sz="94660"/>
  </p:normalViewPr>
  <p:slideViewPr>
    <p:cSldViewPr snapToGrid="0">
      <p:cViewPr varScale="1">
        <p:scale>
          <a:sx n="73" d="100"/>
          <a:sy n="73" d="100"/>
        </p:scale>
        <p:origin x="71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16C427-CA7D-4FDA-9AE9-9F2FD649F027}" type="datetimeFigureOut">
              <a:rPr lang="en-GB" smtClean="0"/>
              <a:t>21/06/2018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BB3E9-936A-4F5C-BDA6-976515D651EC}" type="slidenum">
              <a:rPr lang="en-GB" smtClean="0"/>
              <a:t>‹#›</a:t>
            </a:fld>
            <a:endParaRPr lang="en-GB"/>
          </a:p>
        </p:txBody>
      </p:sp>
    </p:spTree>
    <p:extLst>
      <p:ext uri="{BB962C8B-B14F-4D97-AF65-F5344CB8AC3E}">
        <p14:creationId xmlns:p14="http://schemas.microsoft.com/office/powerpoint/2010/main" val="2758373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Liverpool was a major slaving port and its ships and merchants dominated the transatlantic slave trade in the second half of the 18th century. The town and its inhabitants derived great civic and personal wealth from the trade which laid the foundations for the port's future growth.</a:t>
            </a:r>
          </a:p>
          <a:p>
            <a:r>
              <a:rPr lang="en-GB" dirty="0" smtClean="0">
                <a:effectLst/>
              </a:rPr>
              <a:t>The growth of the trade was slow but solid. By the 1730s about 15 ships a year were leaving for Africa and this grew to about 50 a year in the 1750s, rising to just over a 100 in each of the early years of the 1770s. Numbers declined during the American War of Independence (1775-83), but rose to a new peak of 120-130 ships annually in the two decades preceding the abolition of the trade in 1807. Probably three-quarters of all European slaving ships at this period left from Liverpool. Overall, Liverpool ships transported half of the 3 million Africans carried across the Atlantic by British slavers</a:t>
            </a:r>
          </a:p>
          <a:p>
            <a:endParaRPr lang="en-GB" dirty="0"/>
          </a:p>
        </p:txBody>
      </p:sp>
      <p:sp>
        <p:nvSpPr>
          <p:cNvPr id="4" name="Slide Number Placeholder 3"/>
          <p:cNvSpPr>
            <a:spLocks noGrp="1"/>
          </p:cNvSpPr>
          <p:nvPr>
            <p:ph type="sldNum" sz="quarter" idx="10"/>
          </p:nvPr>
        </p:nvSpPr>
        <p:spPr/>
        <p:txBody>
          <a:bodyPr/>
          <a:lstStyle/>
          <a:p>
            <a:fld id="{87F0E1C5-03B8-4B69-B5FF-A5F663B23676}" type="slidenum">
              <a:rPr lang="en-GB" smtClean="0"/>
              <a:t>3</a:t>
            </a:fld>
            <a:endParaRPr lang="en-GB"/>
          </a:p>
        </p:txBody>
      </p:sp>
    </p:spTree>
    <p:extLst>
      <p:ext uri="{BB962C8B-B14F-4D97-AF65-F5344CB8AC3E}">
        <p14:creationId xmlns:p14="http://schemas.microsoft.com/office/powerpoint/2010/main" val="286554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F0E1C5-03B8-4B69-B5FF-A5F663B23676}" type="slidenum">
              <a:rPr lang="en-GB" smtClean="0"/>
              <a:t>8</a:t>
            </a:fld>
            <a:endParaRPr lang="en-GB"/>
          </a:p>
        </p:txBody>
      </p:sp>
    </p:spTree>
    <p:extLst>
      <p:ext uri="{BB962C8B-B14F-4D97-AF65-F5344CB8AC3E}">
        <p14:creationId xmlns:p14="http://schemas.microsoft.com/office/powerpoint/2010/main" val="3248517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278189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537621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906473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95767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3025977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9616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3485184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44697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3293507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296440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471EC53-B779-456F-8725-3E41D77C21F4}" type="datetimeFigureOut">
              <a:rPr lang="en-GB" smtClean="0"/>
              <a:t>21/06/2018</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04A1CDD-F839-4F54-8E8C-5A857AAD77B3}" type="slidenum">
              <a:rPr lang="en-GB" smtClean="0"/>
              <a:t>‹#›</a:t>
            </a:fld>
            <a:endParaRPr lang="en-GB"/>
          </a:p>
        </p:txBody>
      </p:sp>
    </p:spTree>
    <p:extLst>
      <p:ext uri="{BB962C8B-B14F-4D97-AF65-F5344CB8AC3E}">
        <p14:creationId xmlns:p14="http://schemas.microsoft.com/office/powerpoint/2010/main" val="316310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09555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0" y="6486525"/>
            <a:ext cx="12192000" cy="3714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8939" y="99300"/>
            <a:ext cx="2655277" cy="910142"/>
          </a:xfrm>
          <a:prstGeom prst="rect">
            <a:avLst/>
          </a:prstGeom>
        </p:spPr>
      </p:pic>
      <p:sp>
        <p:nvSpPr>
          <p:cNvPr id="10" name="TextBox 9"/>
          <p:cNvSpPr txBox="1"/>
          <p:nvPr userDrawn="1"/>
        </p:nvSpPr>
        <p:spPr>
          <a:xfrm>
            <a:off x="152409" y="6457890"/>
            <a:ext cx="1519982" cy="400110"/>
          </a:xfrm>
          <a:prstGeom prst="rect">
            <a:avLst/>
          </a:prstGeom>
          <a:noFill/>
        </p:spPr>
        <p:txBody>
          <a:bodyPr wrap="square" rtlCol="0">
            <a:spAutoFit/>
          </a:bodyPr>
          <a:lstStyle/>
          <a:p>
            <a:pPr algn="ctr"/>
            <a:r>
              <a:rPr lang="en-GB" sz="2000" b="1" dirty="0" smtClean="0">
                <a:solidFill>
                  <a:schemeClr val="bg1"/>
                </a:solidFill>
              </a:rPr>
              <a:t>ljmu.ac.uk</a:t>
            </a:r>
            <a:endParaRPr lang="en-GB" sz="800" dirty="0">
              <a:solidFill>
                <a:schemeClr val="bg1"/>
              </a:solidFill>
            </a:endParaRPr>
          </a:p>
        </p:txBody>
      </p:sp>
    </p:spTree>
    <p:extLst>
      <p:ext uri="{BB962C8B-B14F-4D97-AF65-F5344CB8AC3E}">
        <p14:creationId xmlns:p14="http://schemas.microsoft.com/office/powerpoint/2010/main" val="13237286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109555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6486525"/>
            <a:ext cx="12192000" cy="3714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939" y="99300"/>
            <a:ext cx="2655277" cy="910142"/>
          </a:xfrm>
          <a:prstGeom prst="rect">
            <a:avLst/>
          </a:prstGeom>
        </p:spPr>
      </p:pic>
      <p:sp>
        <p:nvSpPr>
          <p:cNvPr id="10" name="TextBox 9"/>
          <p:cNvSpPr txBox="1"/>
          <p:nvPr/>
        </p:nvSpPr>
        <p:spPr>
          <a:xfrm>
            <a:off x="152409" y="6457890"/>
            <a:ext cx="1519982" cy="400110"/>
          </a:xfrm>
          <a:prstGeom prst="rect">
            <a:avLst/>
          </a:prstGeom>
          <a:noFill/>
        </p:spPr>
        <p:txBody>
          <a:bodyPr wrap="square" rtlCol="0">
            <a:spAutoFit/>
          </a:bodyPr>
          <a:lstStyle/>
          <a:p>
            <a:pPr algn="ctr"/>
            <a:r>
              <a:rPr lang="en-GB" sz="2000" b="1" dirty="0" smtClean="0">
                <a:solidFill>
                  <a:schemeClr val="bg1"/>
                </a:solidFill>
              </a:rPr>
              <a:t>ljmu.ac.uk</a:t>
            </a:r>
            <a:endParaRPr lang="en-GB" sz="800" dirty="0">
              <a:solidFill>
                <a:schemeClr val="bg1"/>
              </a:solidFill>
            </a:endParaRPr>
          </a:p>
        </p:txBody>
      </p:sp>
      <p:pic>
        <p:nvPicPr>
          <p:cNvPr id="8" name="Picture 7"/>
          <p:cNvPicPr>
            <a:picLocks noChangeAspect="1"/>
          </p:cNvPicPr>
          <p:nvPr/>
        </p:nvPicPr>
        <p:blipFill rotWithShape="1">
          <a:blip r:embed="rId3"/>
          <a:srcRect l="64572" t="22062" r="22290" b="59535"/>
          <a:stretch/>
        </p:blipFill>
        <p:spPr>
          <a:xfrm>
            <a:off x="9383054" y="84051"/>
            <a:ext cx="2393308" cy="913476"/>
          </a:xfrm>
          <a:prstGeom prst="rect">
            <a:avLst/>
          </a:prstGeom>
        </p:spPr>
      </p:pic>
      <p:sp>
        <p:nvSpPr>
          <p:cNvPr id="4" name="Rectangle 3"/>
          <p:cNvSpPr/>
          <p:nvPr/>
        </p:nvSpPr>
        <p:spPr>
          <a:xfrm>
            <a:off x="-59821" y="1175116"/>
            <a:ext cx="12192000" cy="646331"/>
          </a:xfrm>
          <a:prstGeom prst="rect">
            <a:avLst/>
          </a:prstGeom>
        </p:spPr>
        <p:txBody>
          <a:bodyPr wrap="square">
            <a:spAutoFit/>
          </a:bodyPr>
          <a:lstStyle/>
          <a:p>
            <a:pPr algn="ctr"/>
            <a:r>
              <a:rPr lang="en-GB" sz="3600" b="1" dirty="0"/>
              <a:t>National Alcohol &amp; Drugs Education Conference 2018</a:t>
            </a:r>
            <a:endParaRPr lang="en-GB" sz="3600" dirty="0"/>
          </a:p>
        </p:txBody>
      </p:sp>
      <p:sp>
        <p:nvSpPr>
          <p:cNvPr id="11" name="Rectangle 10"/>
          <p:cNvSpPr/>
          <p:nvPr/>
        </p:nvSpPr>
        <p:spPr>
          <a:xfrm>
            <a:off x="0" y="5133679"/>
            <a:ext cx="12192000" cy="954107"/>
          </a:xfrm>
          <a:prstGeom prst="rect">
            <a:avLst/>
          </a:prstGeom>
        </p:spPr>
        <p:txBody>
          <a:bodyPr wrap="square">
            <a:spAutoFit/>
          </a:bodyPr>
          <a:lstStyle/>
          <a:p>
            <a:pPr algn="ctr"/>
            <a:r>
              <a:rPr lang="en-GB" sz="2800" dirty="0" smtClean="0"/>
              <a:t>Liverpool John </a:t>
            </a:r>
            <a:r>
              <a:rPr lang="en-GB" sz="2800" dirty="0" err="1" smtClean="0"/>
              <a:t>Moores</a:t>
            </a:r>
            <a:r>
              <a:rPr lang="en-GB" sz="2800" dirty="0" smtClean="0"/>
              <a:t> University</a:t>
            </a:r>
          </a:p>
          <a:p>
            <a:pPr algn="ctr"/>
            <a:r>
              <a:rPr lang="en-GB" sz="2800" dirty="0" smtClean="0"/>
              <a:t>21</a:t>
            </a:r>
            <a:r>
              <a:rPr lang="en-GB" sz="2800" baseline="30000" dirty="0" smtClean="0"/>
              <a:t>st</a:t>
            </a:r>
            <a:r>
              <a:rPr lang="en-GB" sz="2800" dirty="0" smtClean="0"/>
              <a:t> June 2018</a:t>
            </a:r>
            <a:endParaRPr lang="en-GB" sz="2800" dirty="0"/>
          </a:p>
        </p:txBody>
      </p:sp>
      <p:pic>
        <p:nvPicPr>
          <p:cNvPr id="12" name="Picture 11"/>
          <p:cNvPicPr>
            <a:picLocks noChangeAspect="1"/>
          </p:cNvPicPr>
          <p:nvPr/>
        </p:nvPicPr>
        <p:blipFill rotWithShape="1">
          <a:blip r:embed="rId3"/>
          <a:srcRect l="64572" t="22062" r="22290" b="59535"/>
          <a:stretch/>
        </p:blipFill>
        <p:spPr>
          <a:xfrm>
            <a:off x="2682509" y="2232158"/>
            <a:ext cx="6707339" cy="2560052"/>
          </a:xfrm>
          <a:prstGeom prst="rect">
            <a:avLst/>
          </a:prstGeom>
        </p:spPr>
      </p:pic>
    </p:spTree>
    <p:extLst>
      <p:ext uri="{BB962C8B-B14F-4D97-AF65-F5344CB8AC3E}">
        <p14:creationId xmlns:p14="http://schemas.microsoft.com/office/powerpoint/2010/main" val="4095110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4575" y="1705692"/>
            <a:ext cx="8229600" cy="4121961"/>
          </a:xfrm>
        </p:spPr>
        <p:txBody>
          <a:bodyPr/>
          <a:lstStyle/>
          <a:p>
            <a:pPr marL="0" indent="0" algn="ctr">
              <a:buNone/>
            </a:pPr>
            <a:r>
              <a:rPr lang="en-GB" sz="4000" dirty="0" smtClean="0"/>
              <a:t>Liverpool John </a:t>
            </a:r>
            <a:r>
              <a:rPr lang="en-GB" sz="4000" dirty="0" err="1" smtClean="0"/>
              <a:t>Moores</a:t>
            </a:r>
            <a:r>
              <a:rPr lang="en-GB" sz="4000" dirty="0" smtClean="0"/>
              <a:t> University</a:t>
            </a:r>
          </a:p>
          <a:p>
            <a:pPr marL="0" indent="0" algn="ctr">
              <a:buNone/>
            </a:pPr>
            <a:endParaRPr lang="en-GB" sz="3200" i="1" dirty="0"/>
          </a:p>
          <a:p>
            <a:pPr marL="0" indent="0" algn="ctr">
              <a:buNone/>
            </a:pPr>
            <a:r>
              <a:rPr lang="en-GB" sz="3200" i="1" dirty="0" smtClean="0"/>
              <a:t>‘</a:t>
            </a:r>
            <a:r>
              <a:rPr lang="en-GB" sz="4000" i="1" dirty="0"/>
              <a:t>To be a pioneering modern civic university, delivering solutions to the challenges of the 21</a:t>
            </a:r>
            <a:r>
              <a:rPr lang="en-GB" sz="4000" i="1" baseline="30000" dirty="0"/>
              <a:t>st</a:t>
            </a:r>
            <a:r>
              <a:rPr lang="en-GB" sz="4000" i="1" dirty="0"/>
              <a:t> Century’</a:t>
            </a:r>
            <a:endParaRPr lang="en-GB" sz="4000" dirty="0"/>
          </a:p>
          <a:p>
            <a:pPr marL="0" indent="0" algn="ctr">
              <a:buNone/>
            </a:pPr>
            <a:endParaRPr lang="en-GB" sz="4000" dirty="0"/>
          </a:p>
        </p:txBody>
      </p:sp>
      <p:pic>
        <p:nvPicPr>
          <p:cNvPr id="5" name="Picture 4"/>
          <p:cNvPicPr>
            <a:picLocks noChangeAspect="1"/>
          </p:cNvPicPr>
          <p:nvPr/>
        </p:nvPicPr>
        <p:blipFill rotWithShape="1">
          <a:blip r:embed="rId2"/>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3570174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524" y="1290444"/>
            <a:ext cx="11327476" cy="1325563"/>
          </a:xfrm>
        </p:spPr>
        <p:txBody>
          <a:bodyPr/>
          <a:lstStyle/>
          <a:p>
            <a:r>
              <a:rPr lang="en-GB" dirty="0" smtClean="0">
                <a:solidFill>
                  <a:schemeClr val="tx1"/>
                </a:solidFill>
              </a:rPr>
              <a:t>The Modern Civic University</a:t>
            </a:r>
            <a:endParaRPr lang="en-GB" dirty="0">
              <a:solidFill>
                <a:schemeClr val="tx1"/>
              </a:solidFill>
            </a:endParaRPr>
          </a:p>
        </p:txBody>
      </p:sp>
      <p:sp>
        <p:nvSpPr>
          <p:cNvPr id="3" name="Content Placeholder 2"/>
          <p:cNvSpPr>
            <a:spLocks noGrp="1"/>
          </p:cNvSpPr>
          <p:nvPr>
            <p:ph idx="1"/>
          </p:nvPr>
        </p:nvSpPr>
        <p:spPr>
          <a:xfrm>
            <a:off x="864524" y="2244170"/>
            <a:ext cx="10424160" cy="4121961"/>
          </a:xfrm>
        </p:spPr>
        <p:txBody>
          <a:bodyPr/>
          <a:lstStyle/>
          <a:p>
            <a:r>
              <a:rPr lang="en-GB" sz="2400" dirty="0"/>
              <a:t>A university with strong roots in the city, that enriches its social and cultural life.  </a:t>
            </a:r>
          </a:p>
          <a:p>
            <a:r>
              <a:rPr lang="en-GB" sz="2400" dirty="0"/>
              <a:t>A university where innovation and enterprise drive economic growth in partnership with business and industry.  </a:t>
            </a:r>
          </a:p>
          <a:p>
            <a:r>
              <a:rPr lang="en-GB" sz="2400" dirty="0"/>
              <a:t>A university that acts as a catalyst for positive social change, and enhances the life, aspirations and prospects within our communities.  </a:t>
            </a:r>
          </a:p>
          <a:p>
            <a:r>
              <a:rPr lang="en-GB" sz="2400" dirty="0"/>
              <a:t>A university which has global reach and impact, and acts as a gateway for overseas engagement and investment.  </a:t>
            </a:r>
          </a:p>
          <a:p>
            <a:r>
              <a:rPr lang="en-GB" sz="2400" dirty="0"/>
              <a:t>A university which influences policy and debate through its links with professional and public sector bodies. </a:t>
            </a:r>
          </a:p>
        </p:txBody>
      </p:sp>
      <p:pic>
        <p:nvPicPr>
          <p:cNvPr id="5" name="Picture 4"/>
          <p:cNvPicPr>
            <a:picLocks noChangeAspect="1"/>
          </p:cNvPicPr>
          <p:nvPr/>
        </p:nvPicPr>
        <p:blipFill rotWithShape="1">
          <a:blip r:embed="rId2"/>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1274304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61709" y="1207851"/>
            <a:ext cx="5500337" cy="1384995"/>
          </a:xfrm>
          <a:prstGeom prst="rect">
            <a:avLst/>
          </a:prstGeom>
        </p:spPr>
        <p:txBody>
          <a:bodyPr wrap="square">
            <a:spAutoFit/>
          </a:bodyPr>
          <a:lstStyle/>
          <a:p>
            <a:r>
              <a:rPr lang="en-GB" sz="2800" dirty="0"/>
              <a:t>“Civic engagement should be on a par with teaching and research as a university mission”</a:t>
            </a:r>
          </a:p>
        </p:txBody>
      </p:sp>
      <p:pic>
        <p:nvPicPr>
          <p:cNvPr id="4" name="Picture 3"/>
          <p:cNvPicPr>
            <a:picLocks noChangeAspect="1"/>
          </p:cNvPicPr>
          <p:nvPr/>
        </p:nvPicPr>
        <p:blipFill>
          <a:blip r:embed="rId2"/>
          <a:stretch>
            <a:fillRect/>
          </a:stretch>
        </p:blipFill>
        <p:spPr>
          <a:xfrm>
            <a:off x="803646" y="1215478"/>
            <a:ext cx="3987168" cy="5126359"/>
          </a:xfrm>
          <a:prstGeom prst="rect">
            <a:avLst/>
          </a:prstGeom>
        </p:spPr>
      </p:pic>
      <p:sp>
        <p:nvSpPr>
          <p:cNvPr id="6" name="Rectangle 5"/>
          <p:cNvSpPr/>
          <p:nvPr/>
        </p:nvSpPr>
        <p:spPr>
          <a:xfrm>
            <a:off x="5436524" y="5387730"/>
            <a:ext cx="5500337" cy="954107"/>
          </a:xfrm>
          <a:prstGeom prst="rect">
            <a:avLst/>
          </a:prstGeom>
        </p:spPr>
        <p:txBody>
          <a:bodyPr wrap="square">
            <a:spAutoFit/>
          </a:bodyPr>
          <a:lstStyle/>
          <a:p>
            <a:r>
              <a:rPr lang="en-GB" sz="2800" dirty="0"/>
              <a:t>“Civic engagement should be part of public health teaching and research”</a:t>
            </a:r>
          </a:p>
        </p:txBody>
      </p:sp>
      <p:sp>
        <p:nvSpPr>
          <p:cNvPr id="7" name="Rectangle 6"/>
          <p:cNvSpPr/>
          <p:nvPr/>
        </p:nvSpPr>
        <p:spPr>
          <a:xfrm>
            <a:off x="5436523" y="2803170"/>
            <a:ext cx="5500337" cy="2246769"/>
          </a:xfrm>
          <a:prstGeom prst="rect">
            <a:avLst/>
          </a:prstGeom>
        </p:spPr>
        <p:txBody>
          <a:bodyPr wrap="square">
            <a:spAutoFit/>
          </a:bodyPr>
          <a:lstStyle/>
          <a:p>
            <a:r>
              <a:rPr lang="en-GB" sz="2800" dirty="0"/>
              <a:t>“…an institution-wide strategy for civic engagement, a strategy that reaches across teaching and research rather than being boxed off as a third stream of activity”.</a:t>
            </a:r>
          </a:p>
        </p:txBody>
      </p:sp>
      <p:sp>
        <p:nvSpPr>
          <p:cNvPr id="8" name="Content Placeholder 2"/>
          <p:cNvSpPr txBox="1">
            <a:spLocks/>
          </p:cNvSpPr>
          <p:nvPr/>
        </p:nvSpPr>
        <p:spPr>
          <a:xfrm>
            <a:off x="739915" y="3026010"/>
            <a:ext cx="4233949" cy="19285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6000" dirty="0" smtClean="0"/>
              <a:t>“Doing the right thing”</a:t>
            </a:r>
            <a:endParaRPr lang="en-GB" sz="6000" dirty="0"/>
          </a:p>
        </p:txBody>
      </p:sp>
      <p:pic>
        <p:nvPicPr>
          <p:cNvPr id="10" name="Picture 9"/>
          <p:cNvPicPr>
            <a:picLocks noChangeAspect="1"/>
          </p:cNvPicPr>
          <p:nvPr/>
        </p:nvPicPr>
        <p:blipFill rotWithShape="1">
          <a:blip r:embed="rId3"/>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25114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1628" t="13539" r="12099" b="7180"/>
          <a:stretch/>
        </p:blipFill>
        <p:spPr>
          <a:xfrm>
            <a:off x="2760292" y="1113758"/>
            <a:ext cx="6189132" cy="5252859"/>
          </a:xfrm>
          <a:prstGeom prst="rect">
            <a:avLst/>
          </a:prstGeom>
        </p:spPr>
      </p:pic>
      <p:pic>
        <p:nvPicPr>
          <p:cNvPr id="5" name="Picture 4"/>
          <p:cNvPicPr>
            <a:picLocks noChangeAspect="1"/>
          </p:cNvPicPr>
          <p:nvPr/>
        </p:nvPicPr>
        <p:blipFill rotWithShape="1">
          <a:blip r:embed="rId3"/>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2027944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981200" y="1450043"/>
            <a:ext cx="8229600" cy="1893659"/>
          </a:xfrm>
        </p:spPr>
        <p:txBody>
          <a:bodyPr/>
          <a:lstStyle/>
          <a:p>
            <a:pPr marL="0" indent="0" algn="ctr">
              <a:buNone/>
            </a:pPr>
            <a:r>
              <a:rPr lang="en-GB" i="1" dirty="0"/>
              <a:t>‘</a:t>
            </a:r>
            <a:r>
              <a:rPr lang="en-GB" sz="3600" i="1" dirty="0"/>
              <a:t>To be a pioneering modern civic university, delivering solutions to the challenges of the 21</a:t>
            </a:r>
            <a:r>
              <a:rPr lang="en-GB" sz="3600" i="1" baseline="30000" dirty="0"/>
              <a:t>st</a:t>
            </a:r>
            <a:r>
              <a:rPr lang="en-GB" sz="3600" i="1" dirty="0"/>
              <a:t> Century’</a:t>
            </a:r>
            <a:endParaRPr lang="en-GB" sz="3600" dirty="0"/>
          </a:p>
          <a:p>
            <a:pPr marL="0" indent="0" algn="ctr">
              <a:buNone/>
            </a:pPr>
            <a:endParaRPr lang="en-GB" sz="3600" dirty="0"/>
          </a:p>
        </p:txBody>
      </p:sp>
      <p:sp>
        <p:nvSpPr>
          <p:cNvPr id="5" name="Content Placeholder 2"/>
          <p:cNvSpPr txBox="1">
            <a:spLocks/>
          </p:cNvSpPr>
          <p:nvPr/>
        </p:nvSpPr>
        <p:spPr bwMode="auto">
          <a:xfrm>
            <a:off x="1981200" y="1849590"/>
            <a:ext cx="8229600" cy="412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rgbClr val="001A52"/>
                </a:solidFill>
                <a:latin typeface="Arial"/>
                <a:ea typeface="MS PGothic" panose="020B0600070205080204" pitchFamily="34" charset="-128"/>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rgbClr val="001A52"/>
                </a:solidFill>
                <a:latin typeface="Arial"/>
                <a:ea typeface="MS PGothic" panose="020B0600070205080204" pitchFamily="34" charset="-128"/>
                <a:cs typeface="Arial"/>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rgbClr val="001A52"/>
                </a:solidFill>
                <a:latin typeface="Arial"/>
                <a:ea typeface="MS PGothic" panose="020B0600070205080204" pitchFamily="34" charset="-128"/>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001A52"/>
                </a:solidFill>
                <a:latin typeface="Arial"/>
                <a:ea typeface="MS PGothic" panose="020B0600070205080204" pitchFamily="34" charset="-128"/>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rgbClr val="001A52"/>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buNone/>
              <a:defRPr/>
            </a:pPr>
            <a:endParaRPr lang="en-GB" sz="2800" dirty="0">
              <a:solidFill>
                <a:prstClr val="black"/>
              </a:solidFill>
              <a:latin typeface="Arial" panose="020B0604020202020204" pitchFamily="34" charset="0"/>
              <a:cs typeface="Arial" pitchFamily="34" charset="0"/>
            </a:endParaRPr>
          </a:p>
          <a:p>
            <a:pPr marL="0" indent="0" algn="ctr">
              <a:spcBef>
                <a:spcPct val="0"/>
              </a:spcBef>
              <a:buNone/>
              <a:defRPr/>
            </a:pPr>
            <a:endParaRPr lang="en-GB" sz="2800" dirty="0">
              <a:solidFill>
                <a:prstClr val="black"/>
              </a:solidFill>
              <a:latin typeface="Arial" panose="020B0604020202020204" pitchFamily="34" charset="0"/>
              <a:cs typeface="Arial" pitchFamily="34" charset="0"/>
            </a:endParaRPr>
          </a:p>
          <a:p>
            <a:pPr marL="0" indent="0" algn="ctr">
              <a:spcBef>
                <a:spcPct val="0"/>
              </a:spcBef>
              <a:buNone/>
              <a:defRPr/>
            </a:pPr>
            <a:endParaRPr lang="en-GB" sz="2800" dirty="0">
              <a:solidFill>
                <a:prstClr val="black"/>
              </a:solidFill>
              <a:latin typeface="Arial" panose="020B0604020202020204" pitchFamily="34" charset="0"/>
              <a:cs typeface="Arial" pitchFamily="34" charset="0"/>
            </a:endParaRPr>
          </a:p>
          <a:p>
            <a:pPr marL="0" indent="0" algn="ctr">
              <a:spcBef>
                <a:spcPct val="0"/>
              </a:spcBef>
              <a:buNone/>
              <a:defRPr/>
            </a:pPr>
            <a:endParaRPr lang="en-GB" sz="2800" dirty="0">
              <a:solidFill>
                <a:prstClr val="black"/>
              </a:solidFill>
              <a:latin typeface="Arial" panose="020B0604020202020204" pitchFamily="34" charset="0"/>
              <a:cs typeface="Arial" pitchFamily="34" charset="0"/>
            </a:endParaRPr>
          </a:p>
          <a:p>
            <a:pPr marL="0" indent="0" algn="ctr">
              <a:spcBef>
                <a:spcPct val="0"/>
              </a:spcBef>
              <a:buNone/>
              <a:defRPr/>
            </a:pPr>
            <a:endParaRPr lang="en-GB" sz="2800" dirty="0">
              <a:solidFill>
                <a:prstClr val="black"/>
              </a:solidFill>
              <a:latin typeface="Arial" panose="020B0604020202020204" pitchFamily="34" charset="0"/>
              <a:cs typeface="Arial" pitchFamily="34" charset="0"/>
            </a:endParaRPr>
          </a:p>
          <a:p>
            <a:pPr marL="0" indent="0" algn="ctr">
              <a:spcBef>
                <a:spcPct val="0"/>
              </a:spcBef>
              <a:buNone/>
              <a:defRPr/>
            </a:pPr>
            <a:r>
              <a:rPr lang="en-GB" sz="2800" dirty="0">
                <a:solidFill>
                  <a:prstClr val="black"/>
                </a:solidFill>
                <a:latin typeface="Arial" panose="020B0604020202020204" pitchFamily="34" charset="0"/>
                <a:cs typeface="Arial" pitchFamily="34" charset="0"/>
              </a:rPr>
              <a:t>Jim McVeigh </a:t>
            </a:r>
            <a:br>
              <a:rPr lang="en-GB" sz="2800" dirty="0">
                <a:solidFill>
                  <a:prstClr val="black"/>
                </a:solidFill>
                <a:latin typeface="Arial" panose="020B0604020202020204" pitchFamily="34" charset="0"/>
                <a:cs typeface="Arial" pitchFamily="34" charset="0"/>
              </a:rPr>
            </a:br>
            <a:r>
              <a:rPr lang="en-GB" sz="1800" dirty="0">
                <a:solidFill>
                  <a:prstClr val="black"/>
                </a:solidFill>
                <a:latin typeface="Arial" panose="020B0604020202020204" pitchFamily="34" charset="0"/>
                <a:cs typeface="Arial" pitchFamily="34" charset="0"/>
              </a:rPr>
              <a:t>Director </a:t>
            </a:r>
            <a:br>
              <a:rPr lang="en-GB" sz="1800" dirty="0">
                <a:solidFill>
                  <a:prstClr val="black"/>
                </a:solidFill>
                <a:latin typeface="Arial" panose="020B0604020202020204" pitchFamily="34" charset="0"/>
                <a:cs typeface="Arial" pitchFamily="34" charset="0"/>
              </a:rPr>
            </a:br>
            <a:r>
              <a:rPr lang="en-GB" sz="2800" dirty="0">
                <a:solidFill>
                  <a:prstClr val="black"/>
                </a:solidFill>
                <a:latin typeface="Arial" panose="020B0604020202020204" pitchFamily="34" charset="0"/>
                <a:cs typeface="Arial" pitchFamily="34" charset="0"/>
              </a:rPr>
              <a:t>Public Health Institute</a:t>
            </a:r>
          </a:p>
          <a:p>
            <a:pPr marL="0" indent="0" algn="ctr">
              <a:spcBef>
                <a:spcPct val="0"/>
              </a:spcBef>
              <a:buNone/>
              <a:defRPr/>
            </a:pPr>
            <a:r>
              <a:rPr lang="en-GB" sz="2800" dirty="0">
                <a:solidFill>
                  <a:prstClr val="black"/>
                </a:solidFill>
                <a:latin typeface="Arial" panose="020B0604020202020204" pitchFamily="34" charset="0"/>
                <a:cs typeface="Arial" pitchFamily="34" charset="0"/>
              </a:rPr>
              <a:t>Liverpool John </a:t>
            </a:r>
            <a:r>
              <a:rPr lang="en-GB" sz="2800" dirty="0" err="1">
                <a:solidFill>
                  <a:prstClr val="black"/>
                </a:solidFill>
                <a:latin typeface="Arial" panose="020B0604020202020204" pitchFamily="34" charset="0"/>
                <a:cs typeface="Arial" pitchFamily="34" charset="0"/>
              </a:rPr>
              <a:t>Moores</a:t>
            </a:r>
            <a:r>
              <a:rPr lang="en-GB" sz="2800" dirty="0">
                <a:solidFill>
                  <a:prstClr val="black"/>
                </a:solidFill>
                <a:latin typeface="Arial" panose="020B0604020202020204" pitchFamily="34" charset="0"/>
                <a:cs typeface="Arial" pitchFamily="34" charset="0"/>
              </a:rPr>
              <a:t> University </a:t>
            </a:r>
          </a:p>
          <a:p>
            <a:pPr marL="0" indent="0" algn="ctr">
              <a:spcBef>
                <a:spcPct val="0"/>
              </a:spcBef>
              <a:buNone/>
              <a:defRPr/>
            </a:pPr>
            <a:r>
              <a:rPr lang="en-GB" sz="1800" dirty="0">
                <a:solidFill>
                  <a:prstClr val="black"/>
                </a:solidFill>
                <a:latin typeface="Arial" panose="020B0604020202020204" pitchFamily="34" charset="0"/>
                <a:cs typeface="Arial" pitchFamily="34" charset="0"/>
              </a:rPr>
              <a:t>(+44)151 231 4512</a:t>
            </a:r>
          </a:p>
          <a:p>
            <a:pPr marL="0" indent="0" algn="ctr">
              <a:spcBef>
                <a:spcPct val="0"/>
              </a:spcBef>
              <a:buNone/>
              <a:defRPr/>
            </a:pPr>
            <a:r>
              <a:rPr lang="en-GB" sz="1800" dirty="0">
                <a:solidFill>
                  <a:prstClr val="black"/>
                </a:solidFill>
                <a:latin typeface="Arial" panose="020B0604020202020204" pitchFamily="34" charset="0"/>
                <a:cs typeface="Arial" pitchFamily="34" charset="0"/>
              </a:rPr>
              <a:t>j.mcveigh@ljmu.ac.uk </a:t>
            </a:r>
          </a:p>
          <a:p>
            <a:pPr marL="0" indent="0">
              <a:buNone/>
            </a:pPr>
            <a:endParaRPr lang="en-GB" dirty="0"/>
          </a:p>
        </p:txBody>
      </p:sp>
      <p:pic>
        <p:nvPicPr>
          <p:cNvPr id="7" name="Picture 6"/>
          <p:cNvPicPr>
            <a:picLocks noChangeAspect="1"/>
          </p:cNvPicPr>
          <p:nvPr/>
        </p:nvPicPr>
        <p:blipFill rotWithShape="1">
          <a:blip r:embed="rId2"/>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2435524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6533" y="1940530"/>
            <a:ext cx="8229600" cy="2897478"/>
          </a:xfrm>
        </p:spPr>
        <p:txBody>
          <a:bodyPr/>
          <a:lstStyle/>
          <a:p>
            <a:pPr marL="0" indent="0" algn="ctr">
              <a:buNone/>
            </a:pPr>
            <a:r>
              <a:rPr lang="en-GB" sz="6000" dirty="0" smtClean="0"/>
              <a:t>Welcome to Liverpool</a:t>
            </a:r>
            <a:endParaRPr lang="en-GB" sz="6000" dirty="0"/>
          </a:p>
          <a:p>
            <a:pPr marL="0" indent="0" algn="ctr">
              <a:buNone/>
            </a:pPr>
            <a:r>
              <a:rPr lang="en-GB" sz="6000" dirty="0"/>
              <a:t>A city of contrasts</a:t>
            </a:r>
          </a:p>
        </p:txBody>
      </p:sp>
      <p:pic>
        <p:nvPicPr>
          <p:cNvPr id="5" name="Picture 4"/>
          <p:cNvPicPr>
            <a:picLocks noChangeAspect="1"/>
          </p:cNvPicPr>
          <p:nvPr/>
        </p:nvPicPr>
        <p:blipFill rotWithShape="1">
          <a:blip r:embed="rId2"/>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1496809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206038" y="1620895"/>
            <a:ext cx="3866723" cy="4363700"/>
          </a:xfrm>
          <a:prstGeom prst="rect">
            <a:avLst/>
          </a:prstGeom>
        </p:spPr>
      </p:pic>
      <p:pic>
        <p:nvPicPr>
          <p:cNvPr id="4" name="Picture 3"/>
          <p:cNvPicPr>
            <a:picLocks noChangeAspect="1"/>
          </p:cNvPicPr>
          <p:nvPr/>
        </p:nvPicPr>
        <p:blipFill>
          <a:blip r:embed="rId4"/>
          <a:stretch>
            <a:fillRect/>
          </a:stretch>
        </p:blipFill>
        <p:spPr>
          <a:xfrm>
            <a:off x="6361387" y="1620895"/>
            <a:ext cx="4337092" cy="4363700"/>
          </a:xfrm>
          <a:prstGeom prst="rect">
            <a:avLst/>
          </a:prstGeom>
        </p:spPr>
      </p:pic>
      <p:pic>
        <p:nvPicPr>
          <p:cNvPr id="7" name="Picture 6"/>
          <p:cNvPicPr>
            <a:picLocks noChangeAspect="1"/>
          </p:cNvPicPr>
          <p:nvPr/>
        </p:nvPicPr>
        <p:blipFill rotWithShape="1">
          <a:blip r:embed="rId5"/>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216157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09893" y="1218767"/>
            <a:ext cx="3490318" cy="5168156"/>
          </a:xfrm>
          <a:prstGeom prst="rect">
            <a:avLst/>
          </a:prstGeom>
        </p:spPr>
      </p:pic>
      <p:pic>
        <p:nvPicPr>
          <p:cNvPr id="5" name="Picture 4"/>
          <p:cNvPicPr>
            <a:picLocks noChangeAspect="1"/>
          </p:cNvPicPr>
          <p:nvPr/>
        </p:nvPicPr>
        <p:blipFill>
          <a:blip r:embed="rId3"/>
          <a:stretch>
            <a:fillRect/>
          </a:stretch>
        </p:blipFill>
        <p:spPr>
          <a:xfrm>
            <a:off x="1989425" y="1152265"/>
            <a:ext cx="3975505" cy="5168156"/>
          </a:xfrm>
          <a:prstGeom prst="rect">
            <a:avLst/>
          </a:prstGeom>
        </p:spPr>
      </p:pic>
      <p:pic>
        <p:nvPicPr>
          <p:cNvPr id="7" name="Picture 6"/>
          <p:cNvPicPr>
            <a:picLocks noChangeAspect="1"/>
          </p:cNvPicPr>
          <p:nvPr/>
        </p:nvPicPr>
        <p:blipFill rotWithShape="1">
          <a:blip r:embed="rId4"/>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333581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310" y="1329010"/>
            <a:ext cx="8229600" cy="564477"/>
          </a:xfrm>
        </p:spPr>
        <p:txBody>
          <a:bodyPr/>
          <a:lstStyle/>
          <a:p>
            <a:pPr algn="ctr"/>
            <a:r>
              <a:rPr lang="en-GB" dirty="0" smtClean="0">
                <a:solidFill>
                  <a:schemeClr val="tx1"/>
                </a:solidFill>
              </a:rPr>
              <a:t>Liverpool - Now</a:t>
            </a:r>
            <a:endParaRPr lang="en-GB" dirty="0">
              <a:solidFill>
                <a:schemeClr val="tx1"/>
              </a:solidFill>
            </a:endParaRPr>
          </a:p>
        </p:txBody>
      </p:sp>
      <p:pic>
        <p:nvPicPr>
          <p:cNvPr id="5" name="Content Placeholder 4"/>
          <p:cNvPicPr>
            <a:picLocks noGrp="1" noChangeAspect="1"/>
          </p:cNvPicPr>
          <p:nvPr>
            <p:ph idx="1"/>
          </p:nvPr>
        </p:nvPicPr>
        <p:blipFill rotWithShape="1">
          <a:blip r:embed="rId2"/>
          <a:srcRect t="5417" b="20926"/>
          <a:stretch/>
        </p:blipFill>
        <p:spPr>
          <a:xfrm>
            <a:off x="508381" y="2269995"/>
            <a:ext cx="5485261" cy="3299532"/>
          </a:xfrm>
          <a:prstGeom prst="rect">
            <a:avLst/>
          </a:prstGeom>
        </p:spPr>
      </p:pic>
      <p:pic>
        <p:nvPicPr>
          <p:cNvPr id="4" name="Picture 3"/>
          <p:cNvPicPr>
            <a:picLocks noChangeAspect="1"/>
          </p:cNvPicPr>
          <p:nvPr/>
        </p:nvPicPr>
        <p:blipFill>
          <a:blip r:embed="rId3"/>
          <a:stretch>
            <a:fillRect/>
          </a:stretch>
        </p:blipFill>
        <p:spPr>
          <a:xfrm>
            <a:off x="6237317" y="2211844"/>
            <a:ext cx="5372293" cy="3357683"/>
          </a:xfrm>
          <a:prstGeom prst="rect">
            <a:avLst/>
          </a:prstGeom>
        </p:spPr>
      </p:pic>
      <p:pic>
        <p:nvPicPr>
          <p:cNvPr id="7" name="Picture 6"/>
          <p:cNvPicPr>
            <a:picLocks noChangeAspect="1"/>
          </p:cNvPicPr>
          <p:nvPr/>
        </p:nvPicPr>
        <p:blipFill rotWithShape="1">
          <a:blip r:embed="rId4"/>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152129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srcRect l="10915" t="50618" r="75516" b="24317"/>
          <a:stretch/>
        </p:blipFill>
        <p:spPr>
          <a:xfrm>
            <a:off x="-126385" y="1953491"/>
            <a:ext cx="6189134" cy="3215406"/>
          </a:xfrm>
          <a:prstGeom prst="rect">
            <a:avLst/>
          </a:prstGeom>
        </p:spPr>
      </p:pic>
      <p:pic>
        <p:nvPicPr>
          <p:cNvPr id="3" name="Picture 2"/>
          <p:cNvPicPr>
            <a:picLocks noChangeAspect="1"/>
          </p:cNvPicPr>
          <p:nvPr/>
        </p:nvPicPr>
        <p:blipFill rotWithShape="1">
          <a:blip r:embed="rId3"/>
          <a:srcRect r="13661"/>
          <a:stretch/>
        </p:blipFill>
        <p:spPr>
          <a:xfrm>
            <a:off x="6062749" y="1953491"/>
            <a:ext cx="6109391" cy="3230407"/>
          </a:xfrm>
          <a:prstGeom prst="rect">
            <a:avLst/>
          </a:prstGeom>
        </p:spPr>
      </p:pic>
      <p:pic>
        <p:nvPicPr>
          <p:cNvPr id="7" name="Picture 6"/>
          <p:cNvPicPr>
            <a:picLocks noChangeAspect="1"/>
          </p:cNvPicPr>
          <p:nvPr/>
        </p:nvPicPr>
        <p:blipFill rotWithShape="1">
          <a:blip r:embed="rId4"/>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136769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59024" y="-88038"/>
            <a:ext cx="5315804" cy="6960438"/>
          </a:xfrm>
          <a:prstGeom prst="rect">
            <a:avLst/>
          </a:prstGeom>
        </p:spPr>
      </p:pic>
      <p:sp>
        <p:nvSpPr>
          <p:cNvPr id="5" name="Rectangle 4"/>
          <p:cNvSpPr/>
          <p:nvPr/>
        </p:nvSpPr>
        <p:spPr>
          <a:xfrm>
            <a:off x="1756011" y="2792016"/>
            <a:ext cx="4517411" cy="1077218"/>
          </a:xfrm>
          <a:prstGeom prst="rect">
            <a:avLst/>
          </a:prstGeom>
        </p:spPr>
        <p:txBody>
          <a:bodyPr wrap="square">
            <a:spAutoFit/>
          </a:bodyPr>
          <a:lstStyle/>
          <a:p>
            <a:r>
              <a:rPr lang="en-GB" sz="3200" dirty="0"/>
              <a:t>Percentage of Liverpool population in </a:t>
            </a:r>
            <a:r>
              <a:rPr lang="en-GB" sz="3200" dirty="0" smtClean="0"/>
              <a:t>poverty </a:t>
            </a:r>
            <a:endParaRPr lang="en-GB" sz="3200" dirty="0"/>
          </a:p>
        </p:txBody>
      </p:sp>
      <p:sp>
        <p:nvSpPr>
          <p:cNvPr id="7" name="Rectangle 6"/>
          <p:cNvSpPr/>
          <p:nvPr/>
        </p:nvSpPr>
        <p:spPr>
          <a:xfrm>
            <a:off x="1524001" y="6226070"/>
            <a:ext cx="3957851" cy="646331"/>
          </a:xfrm>
          <a:prstGeom prst="rect">
            <a:avLst/>
          </a:prstGeom>
          <a:solidFill>
            <a:schemeClr val="bg1"/>
          </a:solidFill>
        </p:spPr>
        <p:txBody>
          <a:bodyPr wrap="square">
            <a:spAutoFit/>
          </a:bodyPr>
          <a:lstStyle/>
          <a:p>
            <a:r>
              <a:rPr lang="en-GB" sz="1200" dirty="0"/>
              <a:t>Hunter P (2014) Poverty in suburbia: a smith institute study into the growth of poverty in the suburbs of England and Wales</a:t>
            </a:r>
          </a:p>
        </p:txBody>
      </p:sp>
      <p:pic>
        <p:nvPicPr>
          <p:cNvPr id="8" name="Picture 7"/>
          <p:cNvPicPr>
            <a:picLocks noChangeAspect="1"/>
          </p:cNvPicPr>
          <p:nvPr/>
        </p:nvPicPr>
        <p:blipFill rotWithShape="1">
          <a:blip r:embed="rId3"/>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3267930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3"/>
          <a:stretch>
            <a:fillRect/>
          </a:stretch>
        </p:blipFill>
        <p:spPr>
          <a:xfrm>
            <a:off x="6566455" y="1182808"/>
            <a:ext cx="3541821" cy="5195667"/>
          </a:xfrm>
          <a:prstGeom prst="rect">
            <a:avLst/>
          </a:prstGeom>
        </p:spPr>
      </p:pic>
      <p:pic>
        <p:nvPicPr>
          <p:cNvPr id="4" name="Picture 3"/>
          <p:cNvPicPr>
            <a:picLocks noChangeAspect="1"/>
          </p:cNvPicPr>
          <p:nvPr/>
        </p:nvPicPr>
        <p:blipFill>
          <a:blip r:embed="rId4"/>
          <a:stretch>
            <a:fillRect/>
          </a:stretch>
        </p:blipFill>
        <p:spPr>
          <a:xfrm>
            <a:off x="1596044" y="1182808"/>
            <a:ext cx="3799841" cy="5195667"/>
          </a:xfrm>
          <a:prstGeom prst="rect">
            <a:avLst/>
          </a:prstGeom>
        </p:spPr>
      </p:pic>
      <p:pic>
        <p:nvPicPr>
          <p:cNvPr id="7" name="Picture 6"/>
          <p:cNvPicPr>
            <a:picLocks noChangeAspect="1"/>
          </p:cNvPicPr>
          <p:nvPr/>
        </p:nvPicPr>
        <p:blipFill rotWithShape="1">
          <a:blip r:embed="rId5"/>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289371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10938" y="1207429"/>
            <a:ext cx="7489007" cy="5237912"/>
          </a:xfrm>
          <a:prstGeom prst="rect">
            <a:avLst/>
          </a:prstGeom>
        </p:spPr>
      </p:pic>
      <p:pic>
        <p:nvPicPr>
          <p:cNvPr id="7" name="Picture 6"/>
          <p:cNvPicPr>
            <a:picLocks noChangeAspect="1"/>
          </p:cNvPicPr>
          <p:nvPr/>
        </p:nvPicPr>
        <p:blipFill rotWithShape="1">
          <a:blip r:embed="rId3"/>
          <a:srcRect l="64572" t="22062" r="22290" b="59535"/>
          <a:stretch/>
        </p:blipFill>
        <p:spPr>
          <a:xfrm>
            <a:off x="9383054" y="84051"/>
            <a:ext cx="2393308" cy="913476"/>
          </a:xfrm>
          <a:prstGeom prst="rect">
            <a:avLst/>
          </a:prstGeom>
        </p:spPr>
      </p:pic>
    </p:spTree>
    <p:extLst>
      <p:ext uri="{BB962C8B-B14F-4D97-AF65-F5344CB8AC3E}">
        <p14:creationId xmlns:p14="http://schemas.microsoft.com/office/powerpoint/2010/main" val="16628221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6e7f83e0-046f-4f94-96e5-51a3f7353c3a"/>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413</TotalTime>
  <Words>352</Words>
  <Application>Microsoft Office PowerPoint</Application>
  <PresentationFormat>Widescreen</PresentationFormat>
  <Paragraphs>36</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MS PGothic</vt:lpstr>
      <vt:lpstr>Arial</vt:lpstr>
      <vt:lpstr>Calibri</vt:lpstr>
      <vt:lpstr>Calibri Light</vt:lpstr>
      <vt:lpstr>Office Theme</vt:lpstr>
      <vt:lpstr>PowerPoint Presentation</vt:lpstr>
      <vt:lpstr>PowerPoint Presentation</vt:lpstr>
      <vt:lpstr>PowerPoint Presentation</vt:lpstr>
      <vt:lpstr>PowerPoint Presentation</vt:lpstr>
      <vt:lpstr>Liverpool - Now</vt:lpstr>
      <vt:lpstr>PowerPoint Presentation</vt:lpstr>
      <vt:lpstr>PowerPoint Presentation</vt:lpstr>
      <vt:lpstr>PowerPoint Presentation</vt:lpstr>
      <vt:lpstr>PowerPoint Presentation</vt:lpstr>
      <vt:lpstr>PowerPoint Presentation</vt:lpstr>
      <vt:lpstr>The Modern Civic University</vt:lpstr>
      <vt:lpstr>PowerPoint Presentation</vt:lpstr>
      <vt:lpstr>PowerPoint Presentation</vt:lpstr>
      <vt:lpstr>PowerPoint Presentation</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Geoff</dc:creator>
  <cp:lastModifiedBy>Sumnall, Harry</cp:lastModifiedBy>
  <cp:revision>26</cp:revision>
  <dcterms:created xsi:type="dcterms:W3CDTF">2015-06-17T10:53:01Z</dcterms:created>
  <dcterms:modified xsi:type="dcterms:W3CDTF">2018-06-21T07:53:13Z</dcterms:modified>
</cp:coreProperties>
</file>