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95" r:id="rId3"/>
    <p:sldId id="304" r:id="rId4"/>
    <p:sldId id="330" r:id="rId5"/>
    <p:sldId id="335" r:id="rId6"/>
    <p:sldId id="285" r:id="rId7"/>
    <p:sldId id="289" r:id="rId8"/>
    <p:sldId id="336" r:id="rId9"/>
    <p:sldId id="334" r:id="rId10"/>
    <p:sldId id="338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539"/>
    <a:srgbClr val="F92C88"/>
    <a:srgbClr val="16B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9"/>
    <p:restoredTop sz="74870"/>
  </p:normalViewPr>
  <p:slideViewPr>
    <p:cSldViewPr snapToGrid="0" snapToObjects="1">
      <p:cViewPr varScale="1">
        <p:scale>
          <a:sx n="72" d="100"/>
          <a:sy n="72" d="100"/>
        </p:scale>
        <p:origin x="9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A5AB-FD25-9E4F-AACF-25F0293ECC9C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3534-E808-0244-82F3-F622169D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educationforum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440D0-FEB0-1641-9A12-5DA9606F8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  <a:cs typeface="Arial" panose="020B0604020202020204" pitchFamily="34" charset="0"/>
              </a:rPr>
              <a:t>The teenage brain is still developing and specially vulnerable to substance use. The earlier substance use starts, the bigger the risk of it</a:t>
            </a:r>
            <a:r>
              <a:rPr lang="en-US" altLang="en-US" baseline="0" dirty="0">
                <a:latin typeface="Times" panose="02020603050405020304" pitchFamily="18" charset="0"/>
                <a:cs typeface="Arial" panose="020B0604020202020204" pitchFamily="34" charset="0"/>
              </a:rPr>
              <a:t> leading to substance use disorder.</a:t>
            </a:r>
            <a:endParaRPr lang="en-US" altLang="en-US" dirty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1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The Alcohol and Drug Education and Prevention Information Service is a </a:t>
            </a:r>
            <a:r>
              <a:rPr lang="en-GB" u="sng" dirty="0">
                <a:latin typeface="Arial" pitchFamily="34" charset="0"/>
                <a:cs typeface="Arial" pitchFamily="34" charset="0"/>
              </a:rPr>
              <a:t>platform for sharing information and resource</a:t>
            </a:r>
            <a:r>
              <a:rPr lang="en-GB" i="0" u="sng" dirty="0">
                <a:latin typeface="Arial" pitchFamily="34" charset="0"/>
                <a:cs typeface="Arial" pitchFamily="34" charset="0"/>
              </a:rPr>
              <a:t>s</a:t>
            </a:r>
            <a:r>
              <a:rPr lang="en-GB" dirty="0">
                <a:latin typeface="Arial" pitchFamily="34" charset="0"/>
                <a:cs typeface="Arial" pitchFamily="34" charset="0"/>
              </a:rPr>
              <a:t> aimed at schools and practitioners working in drug and alcohol prevention.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resources we have already produced </a:t>
            </a:r>
            <a:r>
              <a:rPr lang="en-GB" sz="12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on eight years of work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 </a:t>
            </a:r>
            <a:r>
              <a:rPr lang="en-GB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Drug Education Forum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supported local authorities and schools to implement best practice in drug education.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r>
              <a:rPr lang="en-GB" dirty="0"/>
              <a:t>In April 2015, Mentor was granted additional joint government funding to manage</a:t>
            </a:r>
            <a:r>
              <a:rPr lang="en-GB" baseline="0" dirty="0"/>
              <a:t> the Centre for Analysis of Youth Transitions (CAYT) and </a:t>
            </a:r>
            <a:r>
              <a:rPr lang="en-GB" dirty="0"/>
              <a:t>integrate its repository of evidence-based</a:t>
            </a:r>
            <a:r>
              <a:rPr lang="en-GB" baseline="0" dirty="0"/>
              <a:t> impact studies into Mentor-ADEPIS.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B1D4-A459-4555-A74D-19699FD6A53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  <a:cs typeface="Arial" panose="020B0604020202020204" pitchFamily="34" charset="0"/>
              </a:rPr>
              <a:t>The teenage brain is still developing and specially vulnerable to substance use. The earlier substance use starts, the bigger the risk of it</a:t>
            </a:r>
            <a:r>
              <a:rPr lang="en-US" altLang="en-US" baseline="0" dirty="0">
                <a:latin typeface="Times" panose="02020603050405020304" pitchFamily="18" charset="0"/>
                <a:cs typeface="Arial" panose="020B0604020202020204" pitchFamily="34" charset="0"/>
              </a:rPr>
              <a:t> leading to substance use disorder.</a:t>
            </a:r>
            <a:endParaRPr lang="en-US" altLang="en-US" dirty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3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F662-8FB9-B045-AEF7-CE8912EED00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D890-635F-934C-9940-75AAA719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a.nhs.uk/uploads/24780focalpointreport201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"/>
            <a:ext cx="9905999" cy="227694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7030A0"/>
                </a:solidFill>
              </a:rPr>
              <a:t>National Alcohol &amp; Drugs Education Conference 2018 </a:t>
            </a:r>
            <a:br>
              <a:rPr lang="en-GB" sz="4000" dirty="0">
                <a:solidFill>
                  <a:srgbClr val="7030A0"/>
                </a:solidFill>
              </a:rPr>
            </a:br>
            <a:r>
              <a:rPr lang="en-GB" sz="3100" dirty="0">
                <a:solidFill>
                  <a:srgbClr val="7030A0"/>
                </a:solidFill>
              </a:rPr>
              <a:t>Evidence based practice in alcohol and drugs education Empowering young people to make healthy choices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335" y="2382912"/>
            <a:ext cx="5137688" cy="1711814"/>
          </a:xfrm>
        </p:spPr>
        <p:txBody>
          <a:bodyPr>
            <a:noAutofit/>
          </a:bodyPr>
          <a:lstStyle/>
          <a:p>
            <a:r>
              <a:rPr lang="en-US" b="1" dirty="0"/>
              <a:t>Michael O’Toole</a:t>
            </a:r>
          </a:p>
          <a:p>
            <a:r>
              <a:rPr lang="en-US" b="1" dirty="0"/>
              <a:t>Twitter: @</a:t>
            </a:r>
            <a:r>
              <a:rPr lang="en-US" b="1" dirty="0" err="1"/>
              <a:t>otoole_Michael</a:t>
            </a:r>
            <a:endParaRPr lang="en-US" b="1" dirty="0"/>
          </a:p>
          <a:p>
            <a:r>
              <a:rPr lang="en-US" b="1" dirty="0"/>
              <a:t>Evidence-based practice in prevention</a:t>
            </a:r>
          </a:p>
          <a:p>
            <a:r>
              <a:rPr lang="en-US" b="1" dirty="0"/>
              <a:t>Liverpool John Moores University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7" y="4415692"/>
            <a:ext cx="10471319" cy="2258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5110090"/>
            <a:ext cx="1594337" cy="75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32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4"/>
          <a:stretch/>
        </p:blipFill>
        <p:spPr>
          <a:xfrm>
            <a:off x="0" y="-152401"/>
            <a:ext cx="12192000" cy="7010401"/>
          </a:xfrm>
          <a:prstGeom prst="rect">
            <a:avLst/>
          </a:prstGeom>
        </p:spPr>
      </p:pic>
      <p:sp>
        <p:nvSpPr>
          <p:cNvPr id="76" name="Platshållare för text 3"/>
          <p:cNvSpPr txBox="1">
            <a:spLocks/>
          </p:cNvSpPr>
          <p:nvPr/>
        </p:nvSpPr>
        <p:spPr>
          <a:xfrm>
            <a:off x="6524530" y="819850"/>
            <a:ext cx="5547946" cy="5065898"/>
          </a:xfrm>
          <a:prstGeom prst="rect">
            <a:avLst/>
          </a:prstGeom>
          <a:solidFill>
            <a:srgbClr val="FF2C77">
              <a:alpha val="69000"/>
            </a:srgbClr>
          </a:solidFill>
        </p:spPr>
        <p:txBody>
          <a:bodyPr vert="horz" lIns="144000" tIns="144000" rIns="144000" bIns="144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Proxima Nova Soft" charset="0"/>
                <a:ea typeface="Proxima Nova Soft" charset="0"/>
                <a:cs typeface="Proxima Nova Soft" charset="0"/>
              </a:rPr>
              <a:t>Education is not a tool for development....It is the foundation for our future. It is empowerment to make choices and emboldens the youth to chase their dreams.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Proxima Nova Soft" charset="0"/>
              <a:ea typeface="Proxima Nova Soft" charset="0"/>
              <a:cs typeface="Proxima Nova Soft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Proxima Nova Soft" charset="0"/>
                <a:ea typeface="Proxima Nova Soft" charset="0"/>
                <a:cs typeface="Proxima Nova Soft" charset="0"/>
              </a:rPr>
              <a:t>Nita Ambani</a:t>
            </a:r>
          </a:p>
        </p:txBody>
      </p:sp>
      <p:sp>
        <p:nvSpPr>
          <p:cNvPr id="77" name="Shape 167"/>
          <p:cNvSpPr txBox="1">
            <a:spLocks/>
          </p:cNvSpPr>
          <p:nvPr/>
        </p:nvSpPr>
        <p:spPr>
          <a:xfrm>
            <a:off x="4572000" y="164907"/>
            <a:ext cx="6151417" cy="758744"/>
          </a:xfrm>
          <a:prstGeom prst="rect">
            <a:avLst/>
          </a:prstGeom>
        </p:spPr>
        <p:txBody>
          <a:bodyPr/>
          <a:lstStyle>
            <a:lvl1pPr marL="228606" indent="-228606" algn="l" defTabSz="914423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Char char="•"/>
              <a:tabLst>
                <a:tab pos="1028700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10287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0" b="1" dirty="0">
              <a:latin typeface="Proxima Nova Soft" charset="0"/>
              <a:ea typeface="Proxima Nova Soft" charset="0"/>
              <a:cs typeface="Proxima Nova So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3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7950200" h="9144000">
                <a:moveTo>
                  <a:pt x="0" y="9144000"/>
                </a:moveTo>
                <a:lnTo>
                  <a:pt x="7950200" y="9144000"/>
                </a:lnTo>
                <a:lnTo>
                  <a:pt x="79502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2B9634"/>
          </a:solidFill>
        </p:spPr>
        <p:txBody>
          <a:bodyPr wrap="square" lIns="0" tIns="0" rIns="0" bIns="0" rtlCol="0"/>
          <a:lstStyle/>
          <a:p>
            <a:pPr algn="ctr"/>
            <a:endParaRPr lang="en-GB" sz="4800" dirty="0"/>
          </a:p>
          <a:p>
            <a:pPr algn="ctr"/>
            <a:r>
              <a:rPr lang="en-GB" sz="4800" dirty="0">
                <a:latin typeface="Proxima Nova Soft"/>
              </a:rPr>
              <a:t>Michael.otoole@mentoruk.org</a:t>
            </a:r>
          </a:p>
          <a:p>
            <a:pPr algn="ctr"/>
            <a:endParaRPr lang="en-GB" sz="4800" dirty="0">
              <a:latin typeface="Proxima Nova Soft"/>
            </a:endParaRPr>
          </a:p>
          <a:p>
            <a:pPr algn="ctr"/>
            <a:endParaRPr lang="en-GB" sz="4800" dirty="0">
              <a:latin typeface="Proxima Nova Soft"/>
            </a:endParaRPr>
          </a:p>
          <a:p>
            <a:pPr algn="ctr"/>
            <a:r>
              <a:rPr lang="en-GB" sz="4800" dirty="0">
                <a:latin typeface="Proxima Nova Soft"/>
              </a:rPr>
              <a:t>@otoole_Michael</a:t>
            </a:r>
          </a:p>
          <a:p>
            <a:pPr algn="ctr"/>
            <a:endParaRPr lang="en-GB" sz="4800" dirty="0">
              <a:latin typeface="Proxima Nova Soft"/>
            </a:endParaRPr>
          </a:p>
          <a:p>
            <a:pPr algn="ctr"/>
            <a:r>
              <a:rPr lang="en-GB" sz="4800" dirty="0">
                <a:latin typeface="Proxima Nova Soft"/>
              </a:rPr>
              <a:t>www.mentoruk.org.uk</a:t>
            </a:r>
          </a:p>
        </p:txBody>
      </p:sp>
    </p:spTree>
    <p:extLst>
      <p:ext uri="{BB962C8B-B14F-4D97-AF65-F5344CB8AC3E}">
        <p14:creationId xmlns:p14="http://schemas.microsoft.com/office/powerpoint/2010/main" val="37459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559" y="-71895"/>
            <a:ext cx="12575754" cy="7319088"/>
          </a:xfrm>
          <a:prstGeom prst="rect">
            <a:avLst/>
          </a:prstGeom>
        </p:spPr>
      </p:pic>
      <p:sp>
        <p:nvSpPr>
          <p:cNvPr id="19" name="object 4"/>
          <p:cNvSpPr txBox="1">
            <a:spLocks/>
          </p:cNvSpPr>
          <p:nvPr/>
        </p:nvSpPr>
        <p:spPr>
          <a:xfrm>
            <a:off x="132521" y="3255251"/>
            <a:ext cx="11219688" cy="19943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marR="3810" algn="ctr">
              <a:lnSpc>
                <a:spcPct val="90000"/>
              </a:lnSpc>
              <a:tabLst>
                <a:tab pos="776764" algn="l"/>
              </a:tabLst>
            </a:pPr>
            <a:r>
              <a:rPr lang="en-GB" sz="4800" b="1" spc="-225" dirty="0">
                <a:solidFill>
                  <a:srgbClr val="2F9145"/>
                </a:solidFill>
                <a:latin typeface="Proxima Nova Soft" charset="0"/>
                <a:ea typeface="Proxima Nova Soft" charset="0"/>
                <a:cs typeface="Proxima Nova Soft" charset="0"/>
              </a:rPr>
              <a:t>To promote the health and well being of children and young people and prevent alcohol and drug misuse.</a:t>
            </a:r>
          </a:p>
        </p:txBody>
      </p:sp>
    </p:spTree>
    <p:extLst>
      <p:ext uri="{BB962C8B-B14F-4D97-AF65-F5344CB8AC3E}">
        <p14:creationId xmlns:p14="http://schemas.microsoft.com/office/powerpoint/2010/main" val="144879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4"/>
          <a:stretch/>
        </p:blipFill>
        <p:spPr>
          <a:xfrm>
            <a:off x="0" y="-152401"/>
            <a:ext cx="12192000" cy="7010401"/>
          </a:xfrm>
          <a:prstGeom prst="rect">
            <a:avLst/>
          </a:prstGeom>
        </p:spPr>
      </p:pic>
      <p:sp>
        <p:nvSpPr>
          <p:cNvPr id="76" name="Platshållare för text 3"/>
          <p:cNvSpPr txBox="1">
            <a:spLocks/>
          </p:cNvSpPr>
          <p:nvPr/>
        </p:nvSpPr>
        <p:spPr>
          <a:xfrm>
            <a:off x="6524530" y="819850"/>
            <a:ext cx="5547946" cy="5065898"/>
          </a:xfrm>
          <a:prstGeom prst="rect">
            <a:avLst/>
          </a:prstGeom>
          <a:solidFill>
            <a:srgbClr val="FF2C77">
              <a:alpha val="69000"/>
            </a:srgbClr>
          </a:solidFill>
        </p:spPr>
        <p:txBody>
          <a:bodyPr vert="horz" lIns="144000" tIns="144000" rIns="144000" bIns="144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Proxima Nova Soft" charset="0"/>
                <a:ea typeface="Proxima Nova Soft" charset="0"/>
                <a:cs typeface="Proxima Nova Soft" charset="0"/>
              </a:rPr>
              <a:t>What evidence shows.... 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Proxima Nova Soft" charset="0"/>
              <a:ea typeface="Proxima Nova Soft" charset="0"/>
              <a:cs typeface="Proxima Nova Sof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a typeface="Proxima Nova Soft" charset="0"/>
                <a:cs typeface="Proxima Nova Soft" charset="0"/>
              </a:rPr>
              <a:t>System of 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a typeface="Proxima Nova Soft" charset="0"/>
                <a:cs typeface="Proxima Nova Soft" charset="0"/>
              </a:rPr>
              <a:t>Internal &amp; external factors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a typeface="Proxima Nova Soft" charset="0"/>
                <a:cs typeface="Proxima Nova Soft" charset="0"/>
              </a:rPr>
              <a:t>Life skills build resilience to risks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a typeface="Proxima Nova Soft" charset="0"/>
                <a:cs typeface="Proxima Nova Soft" charset="0"/>
              </a:rPr>
              <a:t>Positive social norms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a typeface="Proxima Nova Soft" charset="0"/>
                <a:cs typeface="Proxima Nova Soft" charset="0"/>
              </a:rPr>
              <a:t>Age appropriate &amp; early intervention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a typeface="Proxima Nova Soft" charset="0"/>
                <a:cs typeface="Proxima Nova Soft" charset="0"/>
              </a:rPr>
              <a:t>Critical role of schools &amp; parents</a:t>
            </a:r>
            <a:endParaRPr lang="en-GB" sz="2400" b="1" dirty="0">
              <a:solidFill>
                <a:schemeClr val="bg1"/>
              </a:solidFill>
              <a:ea typeface="Proxima Nova Soft" charset="0"/>
              <a:cs typeface="Proxima Nova Soft" charset="0"/>
            </a:endParaRPr>
          </a:p>
        </p:txBody>
      </p:sp>
      <p:sp>
        <p:nvSpPr>
          <p:cNvPr id="77" name="Shape 167"/>
          <p:cNvSpPr txBox="1">
            <a:spLocks/>
          </p:cNvSpPr>
          <p:nvPr/>
        </p:nvSpPr>
        <p:spPr>
          <a:xfrm>
            <a:off x="4572000" y="164907"/>
            <a:ext cx="6151417" cy="758744"/>
          </a:xfrm>
          <a:prstGeom prst="rect">
            <a:avLst/>
          </a:prstGeom>
        </p:spPr>
        <p:txBody>
          <a:bodyPr/>
          <a:lstStyle>
            <a:lvl1pPr marL="228606" indent="-228606" algn="l" defTabSz="914423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Char char="•"/>
              <a:tabLst>
                <a:tab pos="1028700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10287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000" b="1" dirty="0">
              <a:latin typeface="Proxima Nova Soft" charset="0"/>
              <a:ea typeface="Proxima Nova Soft" charset="0"/>
              <a:cs typeface="Proxima Nova So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7950200" h="9144000">
                <a:moveTo>
                  <a:pt x="0" y="9144000"/>
                </a:moveTo>
                <a:lnTo>
                  <a:pt x="7950200" y="9144000"/>
                </a:lnTo>
                <a:lnTo>
                  <a:pt x="79502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2B9634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0E9E3-548D-40F8-98B6-78A334A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621935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chemeClr val="bg1"/>
                </a:solidFill>
                <a:latin typeface="Proxima Nova Soft"/>
              </a:rPr>
              <a:t>Evidence-based practice in prevention</a:t>
            </a:r>
            <a:br>
              <a:rPr lang="en-GB" sz="6000" b="1" dirty="0">
                <a:solidFill>
                  <a:schemeClr val="bg1"/>
                </a:solidFill>
                <a:latin typeface="Proxima Nova Soft"/>
              </a:rPr>
            </a:br>
            <a:endParaRPr lang="en-GB" sz="6000" b="1" dirty="0">
              <a:solidFill>
                <a:schemeClr val="bg1"/>
              </a:solidFill>
              <a:latin typeface="Proxima Nova Sof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B35C7-14B1-4FDA-920F-EA5E5960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does work? </a:t>
            </a:r>
            <a:br>
              <a:rPr lang="en-GB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Approaches based on ‘social influences’ are effective at changing young people’s behaviour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Programmes based on life-skills approaches reduce alcohol, tobacco and cannabis use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Improving a range of personal and social skills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Delivered through a series of structured sessions, interactive sessions over multiple years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Delivered by trained teachers or facilitators</a:t>
            </a:r>
          </a:p>
          <a:p>
            <a:endParaRPr lang="en-GB" sz="3600" dirty="0">
              <a:solidFill>
                <a:schemeClr val="bg1"/>
              </a:solidFill>
              <a:latin typeface="Proxima Nova Soft"/>
            </a:endParaRPr>
          </a:p>
          <a:p>
            <a:endParaRPr lang="en-GB" dirty="0">
              <a:solidFill>
                <a:schemeClr val="bg1"/>
              </a:solidFill>
              <a:latin typeface="Proxima Nova Sof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80106-9670-4DFF-8CF6-9E836373A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70" y="5720914"/>
            <a:ext cx="2098221" cy="9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7950200" h="9144000">
                <a:moveTo>
                  <a:pt x="0" y="9144000"/>
                </a:moveTo>
                <a:lnTo>
                  <a:pt x="7950200" y="9144000"/>
                </a:lnTo>
                <a:lnTo>
                  <a:pt x="79502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2B9634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0E9E3-548D-40F8-98B6-78A334A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621935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chemeClr val="bg1"/>
                </a:solidFill>
                <a:latin typeface="Proxima Nova Soft"/>
              </a:rPr>
              <a:t>Evidence-based practice in prevention</a:t>
            </a:r>
            <a:br>
              <a:rPr lang="en-GB" sz="6000" b="1" dirty="0">
                <a:solidFill>
                  <a:schemeClr val="bg1"/>
                </a:solidFill>
                <a:latin typeface="Proxima Nova Soft"/>
              </a:rPr>
            </a:br>
            <a:endParaRPr lang="en-GB" sz="6000" b="1" dirty="0">
              <a:solidFill>
                <a:schemeClr val="bg1"/>
              </a:solidFill>
              <a:latin typeface="Proxima Nova Sof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B35C7-14B1-4FDA-920F-EA5E5960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doesn’t work? </a:t>
            </a:r>
            <a:br>
              <a:rPr lang="en-GB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Emphasising harms (scare techniques)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Knowledge-based education (relying on information alone)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One-off sessions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Passive approaches (posters, leaflets, TV adverts)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Use of ex drug users and/or police officers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Focusing only on building of self-esteem and on emotional education</a:t>
            </a:r>
          </a:p>
          <a:p>
            <a:endParaRPr lang="en-GB" sz="3600" dirty="0">
              <a:solidFill>
                <a:schemeClr val="bg1"/>
              </a:solidFill>
              <a:latin typeface="Proxima Nova Soft"/>
            </a:endParaRPr>
          </a:p>
          <a:p>
            <a:endParaRPr lang="en-GB" dirty="0">
              <a:solidFill>
                <a:schemeClr val="bg1"/>
              </a:solidFill>
              <a:latin typeface="Proxima Nova Sof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CCFD4-4DF5-4441-BCF9-E942105F7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55" y="5648486"/>
            <a:ext cx="2098221" cy="9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2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879" y="653143"/>
            <a:ext cx="7886700" cy="7982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Proxima Nova Soft"/>
                <a:ea typeface="Arial" charset="0"/>
                <a:cs typeface="Arial" charset="0"/>
              </a:rPr>
              <a:t>Life skills education</a:t>
            </a:r>
            <a:endParaRPr lang="en-US" sz="3200" dirty="0">
              <a:latin typeface="Proxima Nova Soft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7990" y="2583794"/>
            <a:ext cx="7312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3200" dirty="0">
                <a:ea typeface="Arial" charset="0"/>
                <a:cs typeface="Arial" charset="0"/>
              </a:rPr>
              <a:t>a holistic approach to the development of values, skills and knowledge in the learner, which assists young people to 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protect themselves</a:t>
            </a:r>
            <a:r>
              <a:rPr lang="en-US" sz="3200" dirty="0">
                <a:ea typeface="Arial" charset="0"/>
                <a:cs typeface="Arial" charset="0"/>
              </a:rPr>
              <a:t> and others </a:t>
            </a:r>
          </a:p>
          <a:p>
            <a:pPr algn="ctr"/>
            <a:r>
              <a:rPr lang="en-US" sz="3200" dirty="0">
                <a:ea typeface="Arial" charset="0"/>
                <a:cs typeface="Arial" charset="0"/>
              </a:rPr>
              <a:t>in a range of risk situations.” </a:t>
            </a:r>
          </a:p>
          <a:p>
            <a:pPr algn="ctr"/>
            <a:endParaRPr lang="en-US" sz="3200" dirty="0">
              <a:ea typeface="Arial" charset="0"/>
              <a:cs typeface="Arial" charset="0"/>
            </a:endParaRPr>
          </a:p>
          <a:p>
            <a:pPr algn="ctr"/>
            <a:r>
              <a:rPr lang="en-US" sz="3200" i="1" dirty="0">
                <a:ea typeface="Arial" charset="0"/>
                <a:cs typeface="Arial" charset="0"/>
              </a:rPr>
              <a:t>- UNICEF, 2009</a:t>
            </a:r>
            <a:endParaRPr lang="x-none" sz="3200" i="1" dirty="0"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60" y="5509097"/>
            <a:ext cx="2098221" cy="9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roxima Nova Soft"/>
                <a:cs typeface="Arial" pitchFamily="34" charset="0"/>
              </a:rPr>
              <a:t>Lifeskills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cs typeface="Arial" pitchFamily="34" charset="0"/>
              </a:rPr>
              <a:t>Critical thinking</a:t>
            </a:r>
          </a:p>
          <a:p>
            <a:r>
              <a:rPr lang="en-GB" sz="3200" dirty="0">
                <a:cs typeface="Arial" pitchFamily="34" charset="0"/>
              </a:rPr>
              <a:t>Decision-making</a:t>
            </a:r>
          </a:p>
          <a:p>
            <a:r>
              <a:rPr lang="en-GB" sz="3200" dirty="0">
                <a:cs typeface="Arial" pitchFamily="34" charset="0"/>
              </a:rPr>
              <a:t>Effective communication</a:t>
            </a:r>
          </a:p>
          <a:p>
            <a:r>
              <a:rPr lang="en-GB" sz="3200" dirty="0">
                <a:cs typeface="Arial" pitchFamily="34" charset="0"/>
              </a:rPr>
              <a:t>Relationship skills</a:t>
            </a:r>
          </a:p>
          <a:p>
            <a:r>
              <a:rPr lang="en-GB" sz="3200" dirty="0">
                <a:cs typeface="Arial" pitchFamily="34" charset="0"/>
              </a:rPr>
              <a:t>Self-awareness</a:t>
            </a:r>
          </a:p>
          <a:p>
            <a:r>
              <a:rPr lang="en-GB" sz="3200" dirty="0">
                <a:cs typeface="Arial" pitchFamily="34" charset="0"/>
              </a:rPr>
              <a:t>Empathy</a:t>
            </a:r>
          </a:p>
          <a:p>
            <a:r>
              <a:rPr lang="en-GB" sz="3200" dirty="0">
                <a:cs typeface="Arial" pitchFamily="34" charset="0"/>
              </a:rPr>
              <a:t>Coping with emotions</a:t>
            </a:r>
          </a:p>
        </p:txBody>
      </p:sp>
      <p:pic>
        <p:nvPicPr>
          <p:cNvPr id="7" name="Content Placeholder 6" descr="growin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0545" y="1825625"/>
            <a:ext cx="4366766" cy="3505500"/>
          </a:xfrm>
        </p:spPr>
      </p:pic>
    </p:spTree>
    <p:extLst>
      <p:ext uri="{BB962C8B-B14F-4D97-AF65-F5344CB8AC3E}">
        <p14:creationId xmlns:p14="http://schemas.microsoft.com/office/powerpoint/2010/main" val="277731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7950200" h="9144000">
                <a:moveTo>
                  <a:pt x="0" y="9144000"/>
                </a:moveTo>
                <a:lnTo>
                  <a:pt x="7950200" y="9144000"/>
                </a:lnTo>
                <a:lnTo>
                  <a:pt x="79502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2B9634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0E9E3-548D-40F8-98B6-78A334A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621935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chemeClr val="bg1"/>
                </a:solidFill>
                <a:latin typeface="Proxima Nova Soft"/>
              </a:rPr>
              <a:t>A model of good drug education</a:t>
            </a:r>
            <a:br>
              <a:rPr lang="en-GB" sz="6000" b="1" dirty="0">
                <a:solidFill>
                  <a:schemeClr val="bg1"/>
                </a:solidFill>
                <a:latin typeface="Proxima Nova Soft"/>
              </a:rPr>
            </a:br>
            <a:endParaRPr lang="en-GB" sz="6000" b="1" dirty="0">
              <a:solidFill>
                <a:schemeClr val="bg1"/>
              </a:solidFill>
              <a:latin typeface="Proxima Nova Sof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B35C7-14B1-4FDA-920F-EA5E5960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3200" dirty="0">
                <a:solidFill>
                  <a:schemeClr val="bg1"/>
                </a:solidFill>
              </a:rPr>
              <a:t>Needs-led and age-appropriate;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Interactive learning;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Develop positive health values;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Developing personal and social skills;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Challenging misperceptions about the prevalence and acceptability of drug use among peers.</a:t>
            </a:r>
          </a:p>
          <a:p>
            <a:endParaRPr lang="en-GB" sz="3600" dirty="0">
              <a:solidFill>
                <a:schemeClr val="bg1"/>
              </a:solidFill>
              <a:latin typeface="Proxima Nova Soft"/>
            </a:endParaRPr>
          </a:p>
          <a:p>
            <a:endParaRPr lang="en-GB" dirty="0">
              <a:solidFill>
                <a:schemeClr val="bg1"/>
              </a:solidFill>
              <a:latin typeface="Proxima Nova Sof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6B01B-C61D-464A-AA77-9BF8C10A9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60" y="5509097"/>
            <a:ext cx="2098221" cy="9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ADEPIS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 wrap="square">
            <a:normAutofit/>
          </a:bodyPr>
          <a:lstStyle/>
          <a:p>
            <a:pPr marL="0" indent="17463" algn="ctr">
              <a:buNone/>
            </a:pPr>
            <a:r>
              <a:rPr lang="en-GB" dirty="0">
                <a:cs typeface="Arial" pitchFamily="34" charset="0"/>
              </a:rPr>
              <a:t>ADEPIS is publicly acknowledged as the </a:t>
            </a:r>
            <a:r>
              <a:rPr lang="en-GB" dirty="0">
                <a:cs typeface="Arial" pitchFamily="34" charset="0"/>
                <a:hlinkClick r:id="rId3"/>
              </a:rPr>
              <a:t>leading source</a:t>
            </a:r>
            <a:r>
              <a:rPr lang="en-GB" dirty="0">
                <a:cs typeface="Arial" pitchFamily="34" charset="0"/>
              </a:rPr>
              <a:t> of evidence-based resources for alcohol and drug education and prevention for schools. </a:t>
            </a:r>
          </a:p>
          <a:p>
            <a:pPr marL="0" indent="17463" algn="ctr">
              <a:buNone/>
            </a:pPr>
            <a:endParaRPr lang="en-GB" b="1" dirty="0">
              <a:cs typeface="Arial" pitchFamily="34" charset="0"/>
            </a:endParaRPr>
          </a:p>
          <a:p>
            <a:pPr marL="0" indent="17463" algn="ctr">
              <a:buNone/>
            </a:pPr>
            <a:endParaRPr lang="en-GB" b="1" dirty="0">
              <a:cs typeface="Arial" pitchFamily="34" charset="0"/>
            </a:endParaRPr>
          </a:p>
          <a:p>
            <a:pPr marL="0" indent="17463" algn="ctr"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www.mentor-adepis.org</a:t>
            </a:r>
            <a:endParaRPr lang="en-GB" b="1" u="sng" dirty="0">
              <a:solidFill>
                <a:srgbClr val="5B913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AYT-ADEPIS 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3702" y="3068961"/>
            <a:ext cx="5364596" cy="2872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FA6CC9-AEBA-427E-8020-96B32977B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60" y="5509097"/>
            <a:ext cx="2098221" cy="9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3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29153</TotalTime>
  <Words>345</Words>
  <Application>Microsoft Office PowerPoint</Application>
  <PresentationFormat>Widescreen</PresentationFormat>
  <Paragraphs>77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Proxima Nova Soft</vt:lpstr>
      <vt:lpstr>Times</vt:lpstr>
      <vt:lpstr>Office Theme</vt:lpstr>
      <vt:lpstr>National Alcohol &amp; Drugs Education Conference 2018  Evidence based practice in alcohol and drugs education Empowering young people to make healthy choices</vt:lpstr>
      <vt:lpstr>PowerPoint Presentation</vt:lpstr>
      <vt:lpstr>PowerPoint Presentation</vt:lpstr>
      <vt:lpstr>Evidence-based practice in prevention </vt:lpstr>
      <vt:lpstr>Evidence-based practice in prevention </vt:lpstr>
      <vt:lpstr>Life skills education</vt:lpstr>
      <vt:lpstr>Lifeskills</vt:lpstr>
      <vt:lpstr>A model of good drug education </vt:lpstr>
      <vt:lpstr>ADEPIS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Michael O’Toole</cp:lastModifiedBy>
  <cp:revision>160</cp:revision>
  <cp:lastPrinted>2017-02-07T15:55:05Z</cp:lastPrinted>
  <dcterms:created xsi:type="dcterms:W3CDTF">2017-02-03T10:06:10Z</dcterms:created>
  <dcterms:modified xsi:type="dcterms:W3CDTF">2018-06-18T11:11:48Z</dcterms:modified>
  <cp:category/>
</cp:coreProperties>
</file>